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69" r:id="rId2"/>
  </p:sldMasterIdLst>
  <p:notesMasterIdLst>
    <p:notesMasterId r:id="rId32"/>
  </p:notesMasterIdLst>
  <p:sldIdLst>
    <p:sldId id="1541" r:id="rId3"/>
    <p:sldId id="1548" r:id="rId4"/>
    <p:sldId id="1724" r:id="rId5"/>
    <p:sldId id="582" r:id="rId6"/>
    <p:sldId id="583" r:id="rId7"/>
    <p:sldId id="584" r:id="rId8"/>
    <p:sldId id="585" r:id="rId9"/>
    <p:sldId id="1722" r:id="rId10"/>
    <p:sldId id="586" r:id="rId11"/>
    <p:sldId id="605" r:id="rId12"/>
    <p:sldId id="606" r:id="rId13"/>
    <p:sldId id="1723" r:id="rId14"/>
    <p:sldId id="591" r:id="rId15"/>
    <p:sldId id="1727" r:id="rId16"/>
    <p:sldId id="604" r:id="rId17"/>
    <p:sldId id="603" r:id="rId18"/>
    <p:sldId id="592" r:id="rId19"/>
    <p:sldId id="593" r:id="rId20"/>
    <p:sldId id="594" r:id="rId21"/>
    <p:sldId id="1725" r:id="rId22"/>
    <p:sldId id="595" r:id="rId23"/>
    <p:sldId id="596" r:id="rId24"/>
    <p:sldId id="1720" r:id="rId25"/>
    <p:sldId id="1719" r:id="rId26"/>
    <p:sldId id="597" r:id="rId27"/>
    <p:sldId id="598" r:id="rId28"/>
    <p:sldId id="599" r:id="rId29"/>
    <p:sldId id="1549" r:id="rId30"/>
    <p:sldId id="1726" r:id="rId3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003399"/>
    <a:srgbClr val="0000FF"/>
    <a:srgbClr val="CCFFFF"/>
    <a:srgbClr val="FFCCFF"/>
    <a:srgbClr val="0074BF"/>
    <a:srgbClr val="A6E0E0"/>
    <a:srgbClr val="CC3300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9" autoAdjust="0"/>
    <p:restoredTop sz="93879" autoAdjust="0"/>
  </p:normalViewPr>
  <p:slideViewPr>
    <p:cSldViewPr>
      <p:cViewPr varScale="1">
        <p:scale>
          <a:sx n="97" d="100"/>
          <a:sy n="97" d="100"/>
        </p:scale>
        <p:origin x="86" y="418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2023/9/14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3159BC1-5BF9-4FB6-AD6C-15FB49C7AFB3}" type="slidenum">
              <a:rPr lang="zh-CN" altLang="en-US" sz="1200" baseline="0">
                <a:latin typeface="Garamond" panose="02020404030301010803" pitchFamily="18" charset="0"/>
              </a:rPr>
              <a:pPr algn="r"/>
              <a:t>11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43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30858-BF76-453D-8D3B-E94317EF6EAB}" type="slidenum">
              <a:rPr lang="zh-CN" altLang="en-US" baseline="-25000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44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34939A5-9CF9-4937-8354-9C149766253C}" type="slidenum">
              <a:rPr lang="zh-CN" altLang="en-US" sz="1200" baseline="0">
                <a:latin typeface="Garamond" panose="02020404030301010803" pitchFamily="18" charset="0"/>
              </a:rPr>
              <a:pPr algn="r"/>
              <a:t>13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71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C1466F2-5DA3-4231-BE82-A3FF554B23A8}" type="slidenum">
              <a:rPr lang="zh-CN" altLang="en-US" sz="1200" baseline="0">
                <a:latin typeface="Garamond" panose="02020404030301010803" pitchFamily="18" charset="0"/>
              </a:rPr>
              <a:pPr algn="r"/>
              <a:t>15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427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C1466F2-5DA3-4231-BE82-A3FF554B23A8}" type="slidenum">
              <a:rPr lang="zh-CN" altLang="en-US" sz="1200" baseline="0">
                <a:latin typeface="Garamond" panose="02020404030301010803" pitchFamily="18" charset="0"/>
              </a:rPr>
              <a:pPr algn="r"/>
              <a:t>16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007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C1466F2-5DA3-4231-BE82-A3FF554B23A8}" type="slidenum">
              <a:rPr lang="zh-CN" altLang="en-US" sz="1200" baseline="0">
                <a:latin typeface="Garamond" panose="02020404030301010803" pitchFamily="18" charset="0"/>
              </a:rPr>
              <a:pPr algn="r"/>
              <a:t>17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8167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4C66927-7363-42F4-AEA8-F7C72358A230}" type="slidenum">
              <a:rPr lang="zh-CN" altLang="en-US" sz="1200" baseline="0">
                <a:latin typeface="Garamond" panose="02020404030301010803" pitchFamily="18" charset="0"/>
              </a:rPr>
              <a:pPr algn="r"/>
              <a:t>18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9326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02F6770-5D7F-4C68-BAAC-736A7FBB656D}" type="slidenum">
              <a:rPr lang="zh-CN" altLang="en-US" sz="1200" baseline="0">
                <a:latin typeface="Garamond" panose="02020404030301010803" pitchFamily="18" charset="0"/>
              </a:rPr>
              <a:pPr algn="r"/>
              <a:t>22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661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44AFFE4-3644-4BBC-8535-4AEBB8DBAA04}" type="slidenum">
              <a:rPr lang="zh-CN" altLang="en-US" sz="1200" baseline="0">
                <a:latin typeface="Garamond" panose="02020404030301010803" pitchFamily="18" charset="0"/>
              </a:rPr>
              <a:pPr algn="r"/>
              <a:t>27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53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30858-BF76-453D-8D3B-E94317EF6EAB}" type="slidenum">
              <a:rPr lang="zh-CN" altLang="en-US" baseline="-25000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30858-BF76-453D-8D3B-E94317EF6EAB}" type="slidenum">
              <a:rPr lang="zh-CN" altLang="en-US" baseline="-25000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CN" altLang="en-US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0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B071E4-6195-4036-80EC-A65248F4F0B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3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971C7-008C-4BF1-904A-88E8A058285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r>
              <a:rPr lang="en-US" altLang="zh-CN"/>
              <a:t>11110110 (-10)</a:t>
            </a:r>
          </a:p>
          <a:p>
            <a:pPr eaLnBrk="1" hangingPunct="1"/>
            <a:r>
              <a:rPr lang="en-US" altLang="zh-CN"/>
              <a:t>11110111 (-9)</a:t>
            </a:r>
          </a:p>
          <a:p>
            <a:pPr eaLnBrk="1" hangingPunct="1"/>
            <a:r>
              <a:rPr lang="en-US" altLang="zh-CN"/>
              <a:t>----------------------</a:t>
            </a:r>
          </a:p>
          <a:p>
            <a:pPr eaLnBrk="1" hangingPunct="1"/>
            <a:r>
              <a:rPr lang="en-US" altLang="zh-CN"/>
              <a:t>11101101 (-19)</a:t>
            </a:r>
          </a:p>
          <a:p>
            <a:pPr eaLnBrk="1" hangingPunct="1"/>
            <a:r>
              <a:rPr lang="en-US" altLang="zh-CN"/>
              <a:t>Check: {11101101} = 00010011 = 16 + 2 + 1 = 19, or</a:t>
            </a:r>
          </a:p>
          <a:p>
            <a:pPr eaLnBrk="1" hangingPunct="1"/>
            <a:r>
              <a:rPr lang="en-US" altLang="zh-CN"/>
              <a:t>-128+64+32+8+4+1 = 19</a:t>
            </a:r>
          </a:p>
        </p:txBody>
      </p:sp>
    </p:spTree>
    <p:extLst>
      <p:ext uri="{BB962C8B-B14F-4D97-AF65-F5344CB8AC3E}">
        <p14:creationId xmlns:p14="http://schemas.microsoft.com/office/powerpoint/2010/main" val="608310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C00C7-8904-4E62-9F0C-E31AA73E63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r>
              <a:rPr lang="en-US" altLang="zh-CN"/>
              <a:t>11110110 (-10)</a:t>
            </a:r>
          </a:p>
          <a:p>
            <a:pPr eaLnBrk="1" hangingPunct="1"/>
            <a:r>
              <a:rPr lang="en-US" altLang="zh-CN"/>
              <a:t>11110111 (-9)</a:t>
            </a:r>
          </a:p>
          <a:p>
            <a:pPr eaLnBrk="1" hangingPunct="1"/>
            <a:r>
              <a:rPr lang="en-US" altLang="zh-CN"/>
              <a:t>----------------------</a:t>
            </a:r>
          </a:p>
          <a:p>
            <a:pPr eaLnBrk="1" hangingPunct="1"/>
            <a:r>
              <a:rPr lang="en-US" altLang="zh-CN"/>
              <a:t>11101101 (-19)</a:t>
            </a:r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11110110 (-10)</a:t>
            </a:r>
          </a:p>
          <a:p>
            <a:pPr eaLnBrk="1" hangingPunct="1"/>
            <a:r>
              <a:rPr lang="en-US" altLang="zh-CN"/>
              <a:t>00001001 (9)</a:t>
            </a:r>
          </a:p>
          <a:p>
            <a:pPr eaLnBrk="1" hangingPunct="1"/>
            <a:r>
              <a:rPr lang="en-US" altLang="zh-CN"/>
              <a:t>----------------------</a:t>
            </a:r>
          </a:p>
          <a:p>
            <a:pPr eaLnBrk="1" hangingPunct="1"/>
            <a:r>
              <a:rPr lang="en-US" altLang="zh-CN"/>
              <a:t>11111111 (-1)</a:t>
            </a:r>
          </a:p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01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592108-C8A5-4A01-839C-8E7E2830733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75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B1888-699A-4B2D-A2C2-21A4ADE279B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02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66622DE-B24B-4C3B-AC2E-AAD8ED73B7D4}" type="slidenum">
              <a:rPr lang="zh-CN" altLang="en-US" sz="1200" baseline="0">
                <a:latin typeface="Garamond" panose="02020404030301010803" pitchFamily="18" charset="0"/>
              </a:rPr>
              <a:pPr algn="r"/>
              <a:t>10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1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49257E-55D3-41F0-801A-E3D888A26E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</p:spTree>
    <p:extLst>
      <p:ext uri="{BB962C8B-B14F-4D97-AF65-F5344CB8AC3E}">
        <p14:creationId xmlns:p14="http://schemas.microsoft.com/office/powerpoint/2010/main" val="305424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1" y="76201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 sz="280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107950" y="908050"/>
            <a:ext cx="8928100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F37AE24-3830-4517-9653-6328518F98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2023/9/14</a:t>
            </a:fld>
            <a:endParaRPr lang="en-US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974FBB4-4567-4F85-B958-29342F6C74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0CA8C79-FE15-45BB-8EC0-946A163426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0192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C7C778B1-98BA-497F-9A6F-8CA973C8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1438"/>
            <a:ext cx="8911084" cy="76517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B33E05BD-7534-4C38-B833-50EECCD0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1075"/>
            <a:ext cx="8911084" cy="5481638"/>
          </a:xfrm>
        </p:spPr>
        <p:txBody>
          <a:bodyPr/>
          <a:lstStyle>
            <a:lvl1pPr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95738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539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6222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14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813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6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9594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822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838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9560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5403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1523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联机映像占位符 2"/>
          <p:cNvSpPr>
            <a:spLocks noGrp="1"/>
          </p:cNvSpPr>
          <p:nvPr>
            <p:ph type="clipArt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F1A0903-52F4-47D3-ADE3-F62E55550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6CDB2C5-3689-4810-88D9-6DA7D276F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1F0D04F-F837-41AF-A6FC-E0078EB32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4603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63EB2E-296F-4934-8DF8-D2ECE8A25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39591-0AF9-417D-B67B-998E5550D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C8FB77-37C7-4E68-93E3-D5E2472DD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2191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2023/9/14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2023/9/14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6F42DEA-B9B9-45D5-96A0-2558790DF8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79512" y="6557698"/>
            <a:ext cx="2286000" cy="224102"/>
          </a:xfrm>
          <a:prstGeom prst="rect">
            <a:avLst/>
          </a:prstGeom>
          <a:ln/>
        </p:spPr>
        <p:txBody>
          <a:bodyPr anchor="ctr"/>
          <a:lstStyle>
            <a:lvl1pPr>
              <a:defRPr sz="1400" baseline="0"/>
            </a:lvl1pPr>
          </a:lstStyle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2023/9/14</a:t>
            </a:fld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914DB7-AD12-47E1-81D0-BD8F615DFB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3296" y="6557698"/>
            <a:ext cx="2743200" cy="224102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/>
            </a:lvl1pPr>
          </a:lstStyle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6856612-883B-4082-BA93-A0A90DF38E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72250"/>
            <a:ext cx="3200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Hong An @CS of USTC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96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6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2-2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Operations and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Other Data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Types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6644" y="5019680"/>
            <a:ext cx="4326248" cy="179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chemeClr val="bg2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ahoma" panose="020B0604030504040204" pitchFamily="34" charset="0"/>
              </a:rPr>
              <a:t>苗付友</a:t>
            </a:r>
            <a:endParaRPr lang="en-US" altLang="zh-CN" sz="3200" b="1" baseline="0" dirty="0">
              <a:solidFill>
                <a:schemeClr val="bg2">
                  <a:lumMod val="1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mfy@ustc.edu.cn</a:t>
            </a:r>
            <a:br>
              <a:rPr lang="en-US" altLang="zh-CN" sz="1600" b="1" baseline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1600" b="1" baseline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CS1002A.02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73221F-E01B-4AFE-9A93-1AE8FCA6113C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D66851-470F-4B9E-B73B-D996ADB098B9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Logical Operations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>
                <a:ea typeface="宋体" panose="02010600030101010101" pitchFamily="2" charset="-122"/>
              </a:rPr>
              <a:t>Operations on logical TRUE or FALSE</a:t>
            </a:r>
          </a:p>
          <a:p>
            <a:pPr marL="576263" lvl="1" indent="-234950"/>
            <a:r>
              <a:rPr lang="en-US" altLang="zh-CN"/>
              <a:t>two states -- takes one bit to represent: TRUE=1, FALSE=0</a:t>
            </a:r>
            <a:endParaRPr lang="en-US" altLang="zh-CN">
              <a:ea typeface="宋体" panose="02010600030101010101" pitchFamily="2" charset="-122"/>
            </a:endParaRPr>
          </a:p>
          <a:p>
            <a:pPr marL="0" indent="0"/>
            <a:r>
              <a:rPr lang="en-US" altLang="zh-CN">
                <a:ea typeface="宋体" panose="02010600030101010101" pitchFamily="2" charset="-122"/>
              </a:rPr>
              <a:t>View </a:t>
            </a:r>
            <a:r>
              <a:rPr lang="en-US" altLang="zh-CN" i="1">
                <a:ea typeface="宋体" panose="02010600030101010101" pitchFamily="2" charset="-122"/>
              </a:rPr>
              <a:t>n</a:t>
            </a:r>
            <a:r>
              <a:rPr lang="en-US" altLang="zh-CN">
                <a:ea typeface="宋体" panose="02010600030101010101" pitchFamily="2" charset="-122"/>
              </a:rPr>
              <a:t>-bit number as a collection of </a:t>
            </a:r>
            <a:r>
              <a:rPr lang="en-US" altLang="zh-CN" i="1">
                <a:ea typeface="宋体" panose="02010600030101010101" pitchFamily="2" charset="-122"/>
              </a:rPr>
              <a:t>n</a:t>
            </a:r>
            <a:r>
              <a:rPr lang="en-US" altLang="zh-CN">
                <a:ea typeface="宋体" panose="02010600030101010101" pitchFamily="2" charset="-122"/>
              </a:rPr>
              <a:t> logical values</a:t>
            </a:r>
          </a:p>
          <a:p>
            <a:pPr marL="576263" lvl="1" indent="-234950"/>
            <a:r>
              <a:rPr lang="en-US" altLang="zh-CN"/>
              <a:t>operation applied to each bit independently</a:t>
            </a:r>
          </a:p>
        </p:txBody>
      </p:sp>
      <p:graphicFrame>
        <p:nvGraphicFramePr>
          <p:cNvPr id="126980" name="Group 4"/>
          <p:cNvGraphicFramePr>
            <a:graphicFrameLocks noGrp="1"/>
          </p:cNvGraphicFramePr>
          <p:nvPr/>
        </p:nvGraphicFramePr>
        <p:xfrm>
          <a:off x="990600" y="3505200"/>
          <a:ext cx="2514600" cy="2066924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Demi" pitchFamily="34" charset="0"/>
                          <a:ea typeface="宋体" panose="02010600030101010101" pitchFamily="2" charset="-122"/>
                        </a:rPr>
                        <a:t>AND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B</a:t>
                      </a:r>
                      <a:endParaRPr kumimoji="0" lang="en-US" altLang="zh-CN" sz="2400" b="1" i="0" u="none" strike="noStrike" cap="none" normalizeH="0" baseline="30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7014" name="Group 38"/>
          <p:cNvGraphicFramePr>
            <a:graphicFrameLocks noGrp="1"/>
          </p:cNvGraphicFramePr>
          <p:nvPr/>
        </p:nvGraphicFramePr>
        <p:xfrm>
          <a:off x="3657600" y="3505200"/>
          <a:ext cx="2286000" cy="2066924"/>
        </p:xfrm>
        <a:graphic>
          <a:graphicData uri="http://schemas.openxmlformats.org/drawingml/2006/table">
            <a:tbl>
              <a:tblPr/>
              <a:tblGrid>
                <a:gridCol w="465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Demi" pitchFamily="34" charset="0"/>
                          <a:ea typeface="宋体" panose="02010600030101010101" pitchFamily="2" charset="-122"/>
                        </a:rPr>
                        <a:t>OR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B</a:t>
                      </a:r>
                      <a:endParaRPr kumimoji="0" lang="en-US" altLang="zh-CN" sz="2400" b="1" i="0" u="none" strike="noStrike" cap="none" normalizeH="0" baseline="30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7048" name="Group 72"/>
          <p:cNvGraphicFramePr>
            <a:graphicFrameLocks noGrp="1"/>
          </p:cNvGraphicFramePr>
          <p:nvPr/>
        </p:nvGraphicFramePr>
        <p:xfrm>
          <a:off x="6096000" y="3505200"/>
          <a:ext cx="1676400" cy="1262063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Demi" pitchFamily="34" charset="0"/>
                          <a:ea typeface="宋体" panose="02010600030101010101" pitchFamily="2" charset="-122"/>
                        </a:rPr>
                        <a:t>NOT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A</a:t>
                      </a:r>
                      <a:endParaRPr kumimoji="0" lang="en-US" altLang="zh-CN" sz="2400" b="1" i="0" u="none" strike="noStrike" cap="none" normalizeH="0" baseline="30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08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20BE3B-AE80-4777-965D-9127EF5D11E9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90D365-F8A1-4A3C-A231-D6B4BD0671A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Examples of Logical Operations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AND</a:t>
            </a:r>
          </a:p>
          <a:p>
            <a:pPr marL="576263" lvl="1" indent="-234950"/>
            <a:r>
              <a:rPr lang="en-US" altLang="zh-CN"/>
              <a:t>useful for clearing bits</a:t>
            </a:r>
          </a:p>
          <a:p>
            <a:pPr marL="1022350" lvl="2" indent="-222250"/>
            <a:r>
              <a:rPr lang="en-US" altLang="zh-CN"/>
              <a:t>AND with zero = 0</a:t>
            </a:r>
          </a:p>
          <a:p>
            <a:pPr marL="1022350" lvl="2" indent="-222250"/>
            <a:r>
              <a:rPr lang="en-US" altLang="zh-CN"/>
              <a:t>AND with one = no change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>
              <a:ea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OR</a:t>
            </a:r>
          </a:p>
          <a:p>
            <a:pPr marL="576263" lvl="1" indent="-234950"/>
            <a:r>
              <a:rPr lang="en-US" altLang="zh-CN"/>
              <a:t>useful for setting bits</a:t>
            </a:r>
          </a:p>
          <a:p>
            <a:pPr marL="1022350" lvl="2" indent="-222250"/>
            <a:r>
              <a:rPr lang="en-US" altLang="zh-CN"/>
              <a:t>OR with zero = no change</a:t>
            </a:r>
          </a:p>
          <a:p>
            <a:pPr marL="1022350" lvl="2" indent="-222250"/>
            <a:r>
              <a:rPr lang="en-US" altLang="zh-CN"/>
              <a:t>OR with one = 1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>
              <a:ea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NOT</a:t>
            </a:r>
          </a:p>
          <a:p>
            <a:pPr marL="576263" lvl="1" indent="-234950"/>
            <a:r>
              <a:rPr lang="en-US" altLang="zh-CN"/>
              <a:t>unary operation -- one argument</a:t>
            </a:r>
          </a:p>
          <a:p>
            <a:pPr marL="576263" lvl="1" indent="-234950"/>
            <a:r>
              <a:rPr lang="en-US" altLang="zh-CN"/>
              <a:t>flips every bit</a:t>
            </a: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5181600" y="1143000"/>
            <a:ext cx="3429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26797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2679700" algn="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2679700" algn="r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2679700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>
                <a:latin typeface="Franklin Gothic Book" pitchFamily="34" charset="0"/>
                <a:ea typeface="宋体" panose="02010600030101010101" pitchFamily="2" charset="-122"/>
              </a:rPr>
              <a:t>		</a:t>
            </a: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11000101	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r>
              <a:rPr lang="en-US" altLang="zh-CN" b="0" baseline="0">
                <a:ea typeface="宋体" panose="02010600030101010101" pitchFamily="2" charset="-122"/>
              </a:rPr>
              <a:t>AND</a:t>
            </a:r>
            <a:r>
              <a:rPr lang="en-US" altLang="zh-CN" sz="2800" u="sng" baseline="0">
                <a:latin typeface="CourierPS" pitchFamily="49" charset="0"/>
                <a:ea typeface="宋体" panose="02010600030101010101" pitchFamily="2" charset="-122"/>
              </a:rPr>
              <a:t>	00001111</a:t>
            </a: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	00000101</a:t>
            </a:r>
            <a:r>
              <a:rPr lang="en-US" altLang="zh-CN" b="0" baseline="0">
                <a:latin typeface="Franklin Gothic Book" pitchFamily="34" charset="0"/>
                <a:ea typeface="宋体" panose="02010600030101010101" pitchFamily="2" charset="-122"/>
              </a:rPr>
              <a:t>	</a:t>
            </a:r>
          </a:p>
        </p:txBody>
      </p:sp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5181600" y="3048000"/>
            <a:ext cx="3429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26797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2679700" algn="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2679700" algn="r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2679700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>
                <a:latin typeface="Franklin Gothic Book" pitchFamily="34" charset="0"/>
                <a:ea typeface="宋体" panose="02010600030101010101" pitchFamily="2" charset="-122"/>
              </a:rPr>
              <a:t>		</a:t>
            </a: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11000101	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r>
              <a:rPr lang="en-US" altLang="zh-CN" b="0" baseline="0">
                <a:ea typeface="宋体" panose="02010600030101010101" pitchFamily="2" charset="-122"/>
              </a:rPr>
              <a:t>OR</a:t>
            </a:r>
            <a:r>
              <a:rPr lang="en-US" altLang="zh-CN" sz="2800" u="sng" baseline="0">
                <a:latin typeface="CourierPS" pitchFamily="49" charset="0"/>
                <a:ea typeface="宋体" panose="02010600030101010101" pitchFamily="2" charset="-122"/>
              </a:rPr>
              <a:t>	00001111</a:t>
            </a: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	11001111</a:t>
            </a:r>
            <a:r>
              <a:rPr lang="en-US" altLang="zh-CN" b="0" baseline="0">
                <a:latin typeface="Franklin Gothic Book" pitchFamily="34" charset="0"/>
                <a:ea typeface="宋体" panose="02010600030101010101" pitchFamily="2" charset="-122"/>
              </a:rPr>
              <a:t>	</a:t>
            </a:r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5181600" y="4876800"/>
            <a:ext cx="297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26797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2679700" algn="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2679700" algn="r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2679700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>
                <a:latin typeface="Franklin Gothic Book" pitchFamily="34" charset="0"/>
                <a:ea typeface="宋体" panose="02010600030101010101" pitchFamily="2" charset="-122"/>
              </a:rPr>
              <a:t>	</a:t>
            </a:r>
            <a:r>
              <a:rPr lang="en-US" altLang="zh-CN" b="0" baseline="0">
                <a:ea typeface="宋体" panose="02010600030101010101" pitchFamily="2" charset="-122"/>
              </a:rPr>
              <a:t>NOT</a:t>
            </a:r>
            <a:r>
              <a:rPr lang="en-US" altLang="zh-CN" b="0" u="sng" baseline="0">
                <a:latin typeface="Franklin Gothic Book" pitchFamily="34" charset="0"/>
                <a:ea typeface="宋体" panose="02010600030101010101" pitchFamily="2" charset="-122"/>
              </a:rPr>
              <a:t>	</a:t>
            </a:r>
            <a:r>
              <a:rPr lang="en-US" altLang="zh-CN" sz="2800" u="sng" baseline="0">
                <a:latin typeface="CourierPS" pitchFamily="49" charset="0"/>
                <a:ea typeface="宋体" panose="02010600030101010101" pitchFamily="2" charset="-122"/>
              </a:rPr>
              <a:t>11000101</a:t>
            </a: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	00111010</a:t>
            </a:r>
            <a:r>
              <a:rPr lang="en-US" altLang="zh-CN" b="0" baseline="0">
                <a:latin typeface="Franklin Gothic Book" pitchFamily="34" charset="0"/>
                <a:ea typeface="宋体" panose="02010600030101010101" pitchFamily="2" charset="-12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1107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433E8E-CADD-49AA-A3C2-A6F1E0D18F7B}"/>
              </a:ext>
            </a:extLst>
          </p:cNvPr>
          <p:cNvSpPr/>
          <p:nvPr/>
        </p:nvSpPr>
        <p:spPr bwMode="auto">
          <a:xfrm>
            <a:off x="112099" y="46525"/>
            <a:ext cx="2227653" cy="790186"/>
          </a:xfrm>
          <a:prstGeom prst="rect">
            <a:avLst/>
          </a:prstGeom>
          <a:gradFill flip="none" rotWithShape="1">
            <a:gsLst>
              <a:gs pos="0">
                <a:srgbClr val="0074BF">
                  <a:shade val="30000"/>
                  <a:satMod val="115000"/>
                </a:srgbClr>
              </a:gs>
              <a:gs pos="50000">
                <a:srgbClr val="0074BF">
                  <a:shade val="67500"/>
                  <a:satMod val="115000"/>
                </a:srgbClr>
              </a:gs>
              <a:gs pos="100000">
                <a:srgbClr val="0074B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2099" y="226175"/>
            <a:ext cx="202302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28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Outline</a:t>
            </a:r>
            <a:endParaRPr lang="zh-CN" altLang="en-US" sz="28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F1B308A-CA54-4F7B-952B-42D5980E3D72}"/>
              </a:ext>
            </a:extLst>
          </p:cNvPr>
          <p:cNvGrpSpPr/>
          <p:nvPr/>
        </p:nvGrpSpPr>
        <p:grpSpPr>
          <a:xfrm>
            <a:off x="438669" y="1768676"/>
            <a:ext cx="8196226" cy="647021"/>
            <a:chOff x="473592" y="1768676"/>
            <a:chExt cx="8196226" cy="647021"/>
          </a:xfrm>
        </p:grpSpPr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FBFB4F98-A1B6-4B54-9432-9B1BAD84A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835" y="1861642"/>
              <a:ext cx="7418983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Operations on Bits: Arithmetic and Logical</a:t>
              </a: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10064102-F5B2-40A8-A097-05F8C082B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176867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93F16C4-A290-47B9-BA72-08B73E244C4D}"/>
                </a:ext>
              </a:extLst>
            </p:cNvPr>
            <p:cNvCxnSpPr/>
            <p:nvPr/>
          </p:nvCxnSpPr>
          <p:spPr>
            <a:xfrm>
              <a:off x="474181" y="2415697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403CC22-3F7B-426E-BC86-33118B59D2B4}"/>
              </a:ext>
            </a:extLst>
          </p:cNvPr>
          <p:cNvGrpSpPr/>
          <p:nvPr/>
        </p:nvGrpSpPr>
        <p:grpSpPr>
          <a:xfrm>
            <a:off x="438669" y="3351456"/>
            <a:ext cx="8165779" cy="653608"/>
            <a:chOff x="438669" y="3351456"/>
            <a:chExt cx="8165779" cy="653608"/>
          </a:xfrm>
        </p:grpSpPr>
        <p:sp>
          <p:nvSpPr>
            <p:cNvPr id="32" name="Text Box 17">
              <a:extLst>
                <a:ext uri="{FF2B5EF4-FFF2-40B4-BE49-F238E27FC236}">
                  <a16:creationId xmlns:a16="http://schemas.microsoft.com/office/drawing/2014/main" id="{EF1DEE29-9275-45CA-A1C1-B2DD20A33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  <p:sp>
          <p:nvSpPr>
            <p:cNvPr id="33" name="矩形 17">
              <a:extLst>
                <a:ext uri="{FF2B5EF4-FFF2-40B4-BE49-F238E27FC236}">
                  <a16:creationId xmlns:a16="http://schemas.microsoft.com/office/drawing/2014/main" id="{8D3CB30D-E9CE-4AAA-8189-C4674F81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3444421"/>
              <a:ext cx="7344816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Summary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80CF5E8-68AF-4F8B-B510-DB9A7B9CCB03}"/>
                </a:ext>
              </a:extLst>
            </p:cNvPr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8835617-2E0F-4BDD-BF0B-4F639AAE8BC2}"/>
              </a:ext>
            </a:extLst>
          </p:cNvPr>
          <p:cNvGrpSpPr/>
          <p:nvPr/>
        </p:nvGrpSpPr>
        <p:grpSpPr>
          <a:xfrm>
            <a:off x="438669" y="2554177"/>
            <a:ext cx="8165779" cy="658799"/>
            <a:chOff x="438669" y="2554177"/>
            <a:chExt cx="8165779" cy="658799"/>
          </a:xfrm>
        </p:grpSpPr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CE5C1212-F8ED-4FB6-A797-C6AFBC179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2554177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71D289C4-D39F-4710-BBD5-91958FB2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2647143"/>
              <a:ext cx="7344816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Other Representation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27503D4-1039-4406-BA5B-9D61A87E45D7}"/>
                </a:ext>
              </a:extLst>
            </p:cNvPr>
            <p:cNvCxnSpPr/>
            <p:nvPr/>
          </p:nvCxnSpPr>
          <p:spPr>
            <a:xfrm>
              <a:off x="438669" y="3207785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0B97DD4-DFAF-460E-BBC2-FAD7477409F4}"/>
                </a:ext>
              </a:extLst>
            </p:cNvPr>
            <p:cNvCxnSpPr/>
            <p:nvPr/>
          </p:nvCxnSpPr>
          <p:spPr>
            <a:xfrm>
              <a:off x="474181" y="3212976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806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E7C322-091D-4FB0-A70F-5346E1F1BDAA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246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693F1C-B866-4A7C-ABDE-1A2BD704A122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Fractions: Fixed-Point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How can we represent fractions?</a:t>
            </a:r>
          </a:p>
          <a:p>
            <a:pPr marL="576263" lvl="1" indent="-234950"/>
            <a:r>
              <a:rPr lang="en-US" altLang="zh-CN" dirty="0"/>
              <a:t>Use a “binary point” to separate positive</a:t>
            </a:r>
            <a:br>
              <a:rPr lang="en-US" altLang="zh-CN" dirty="0"/>
            </a:br>
            <a:r>
              <a:rPr lang="en-US" altLang="zh-CN" dirty="0"/>
              <a:t>from negative powers of two -- just like “decimal point.”</a:t>
            </a:r>
          </a:p>
          <a:p>
            <a:pPr marL="576263" lvl="1" indent="-234950"/>
            <a:r>
              <a:rPr lang="en-US" altLang="zh-CN" dirty="0"/>
              <a:t>2’s comp addition and subtraction still work.</a:t>
            </a:r>
          </a:p>
          <a:p>
            <a:pPr marL="1022350" lvl="2" indent="-222250"/>
            <a:r>
              <a:rPr lang="en-US" altLang="zh-CN" dirty="0"/>
              <a:t>if binary points are aligned</a:t>
            </a:r>
          </a:p>
        </p:txBody>
      </p:sp>
      <p:grpSp>
        <p:nvGrpSpPr>
          <p:cNvPr id="62470" name="Group 4"/>
          <p:cNvGrpSpPr>
            <a:grpSpLocks/>
          </p:cNvGrpSpPr>
          <p:nvPr/>
        </p:nvGrpSpPr>
        <p:grpSpPr bwMode="auto">
          <a:xfrm>
            <a:off x="4019550" y="3048000"/>
            <a:ext cx="2328863" cy="1223963"/>
            <a:chOff x="2532" y="1824"/>
            <a:chExt cx="1467" cy="771"/>
          </a:xfrm>
        </p:grpSpPr>
        <p:sp>
          <p:nvSpPr>
            <p:cNvPr id="62501" name="Text Box 6"/>
            <p:cNvSpPr txBox="1">
              <a:spLocks noChangeArrowheads="1"/>
            </p:cNvSpPr>
            <p:nvPr/>
          </p:nvSpPr>
          <p:spPr bwMode="auto">
            <a:xfrm>
              <a:off x="3120" y="1824"/>
              <a:ext cx="7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</a:pPr>
              <a:r>
                <a:rPr lang="en-US" altLang="zh-CN" sz="2000" b="0" baseline="0">
                  <a:ea typeface="宋体" panose="02010600030101010101" pitchFamily="2" charset="-122"/>
                </a:rPr>
                <a:t>2</a:t>
              </a:r>
              <a:r>
                <a:rPr lang="en-US" altLang="zh-CN" sz="2000" b="0" baseline="30000">
                  <a:ea typeface="宋体" panose="02010600030101010101" pitchFamily="2" charset="-122"/>
                </a:rPr>
                <a:t>-1</a:t>
              </a:r>
              <a:r>
                <a:rPr lang="en-US" altLang="zh-CN" sz="2000" b="0" baseline="0">
                  <a:ea typeface="宋体" panose="02010600030101010101" pitchFamily="2" charset="-122"/>
                </a:rPr>
                <a:t> = 0.5</a:t>
              </a:r>
              <a:endParaRPr lang="en-US" altLang="zh-CN" sz="1800" b="0" baseline="0">
                <a:ea typeface="宋体" panose="02010600030101010101" pitchFamily="2" charset="-122"/>
              </a:endParaRPr>
            </a:p>
          </p:txBody>
        </p:sp>
        <p:sp>
          <p:nvSpPr>
            <p:cNvPr id="62502" name="Text Box 7"/>
            <p:cNvSpPr txBox="1">
              <a:spLocks noChangeArrowheads="1"/>
            </p:cNvSpPr>
            <p:nvPr/>
          </p:nvSpPr>
          <p:spPr bwMode="auto">
            <a:xfrm>
              <a:off x="3120" y="2064"/>
              <a:ext cx="7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</a:pPr>
              <a:r>
                <a:rPr lang="en-US" altLang="zh-CN" sz="2000" b="0" baseline="0">
                  <a:ea typeface="宋体" panose="02010600030101010101" pitchFamily="2" charset="-122"/>
                </a:rPr>
                <a:t>2</a:t>
              </a:r>
              <a:r>
                <a:rPr lang="en-US" altLang="zh-CN" sz="2000" b="0" baseline="30000">
                  <a:ea typeface="宋体" panose="02010600030101010101" pitchFamily="2" charset="-122"/>
                </a:rPr>
                <a:t>-2</a:t>
              </a:r>
              <a:r>
                <a:rPr lang="en-US" altLang="zh-CN" sz="2000" b="0" baseline="0">
                  <a:ea typeface="宋体" panose="02010600030101010101" pitchFamily="2" charset="-122"/>
                </a:rPr>
                <a:t> = 0.25</a:t>
              </a:r>
              <a:endParaRPr lang="en-US" altLang="zh-CN" sz="1800" b="0" baseline="0">
                <a:ea typeface="宋体" panose="02010600030101010101" pitchFamily="2" charset="-122"/>
              </a:endParaRPr>
            </a:p>
          </p:txBody>
        </p:sp>
        <p:sp>
          <p:nvSpPr>
            <p:cNvPr id="62503" name="Text Box 8"/>
            <p:cNvSpPr txBox="1">
              <a:spLocks noChangeArrowheads="1"/>
            </p:cNvSpPr>
            <p:nvPr/>
          </p:nvSpPr>
          <p:spPr bwMode="auto">
            <a:xfrm>
              <a:off x="3120" y="2304"/>
              <a:ext cx="8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</a:pPr>
              <a:r>
                <a:rPr lang="en-US" altLang="zh-CN" sz="2000" b="0" baseline="0">
                  <a:ea typeface="宋体" panose="02010600030101010101" pitchFamily="2" charset="-122"/>
                </a:rPr>
                <a:t>2</a:t>
              </a:r>
              <a:r>
                <a:rPr lang="en-US" altLang="zh-CN" sz="2000" b="0" baseline="30000">
                  <a:ea typeface="宋体" panose="02010600030101010101" pitchFamily="2" charset="-122"/>
                </a:rPr>
                <a:t>-3</a:t>
              </a:r>
              <a:r>
                <a:rPr lang="en-US" altLang="zh-CN" sz="2000" b="0" baseline="0">
                  <a:ea typeface="宋体" panose="02010600030101010101" pitchFamily="2" charset="-122"/>
                </a:rPr>
                <a:t> = 0.125</a:t>
              </a:r>
              <a:endParaRPr lang="en-US" altLang="zh-CN" sz="1800" b="0" baseline="0">
                <a:ea typeface="宋体" panose="02010600030101010101" pitchFamily="2" charset="-122"/>
              </a:endParaRPr>
            </a:p>
          </p:txBody>
        </p:sp>
        <p:sp>
          <p:nvSpPr>
            <p:cNvPr id="62504" name="Line 9"/>
            <p:cNvSpPr>
              <a:spLocks noChangeShapeType="1"/>
            </p:cNvSpPr>
            <p:nvPr/>
          </p:nvSpPr>
          <p:spPr bwMode="auto">
            <a:xfrm flipH="1">
              <a:off x="2532" y="1968"/>
              <a:ext cx="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05" name="Line 10"/>
            <p:cNvSpPr>
              <a:spLocks noChangeShapeType="1"/>
            </p:cNvSpPr>
            <p:nvPr/>
          </p:nvSpPr>
          <p:spPr bwMode="auto">
            <a:xfrm>
              <a:off x="2535" y="1971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06" name="Line 11"/>
            <p:cNvSpPr>
              <a:spLocks noChangeShapeType="1"/>
            </p:cNvSpPr>
            <p:nvPr/>
          </p:nvSpPr>
          <p:spPr bwMode="auto">
            <a:xfrm flipH="1" flipV="1">
              <a:off x="2667" y="2160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07" name="Line 12"/>
            <p:cNvSpPr>
              <a:spLocks noChangeShapeType="1"/>
            </p:cNvSpPr>
            <p:nvPr/>
          </p:nvSpPr>
          <p:spPr bwMode="auto">
            <a:xfrm>
              <a:off x="2670" y="216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08" name="Line 13"/>
            <p:cNvSpPr>
              <a:spLocks noChangeShapeType="1"/>
            </p:cNvSpPr>
            <p:nvPr/>
          </p:nvSpPr>
          <p:spPr bwMode="auto">
            <a:xfrm flipH="1">
              <a:off x="2796" y="2400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09" name="Line 14"/>
            <p:cNvSpPr>
              <a:spLocks noChangeShapeType="1"/>
            </p:cNvSpPr>
            <p:nvPr/>
          </p:nvSpPr>
          <p:spPr bwMode="auto">
            <a:xfrm>
              <a:off x="2799" y="240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471" name="Text Box 15"/>
          <p:cNvSpPr txBox="1">
            <a:spLocks noChangeArrowheads="1"/>
          </p:cNvSpPr>
          <p:nvPr/>
        </p:nvSpPr>
        <p:spPr bwMode="auto">
          <a:xfrm>
            <a:off x="609600" y="5791200"/>
            <a:ext cx="5867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i="1" baseline="0">
                <a:ea typeface="宋体" panose="02010600030101010101" pitchFamily="2" charset="-122"/>
              </a:rPr>
              <a:t>No new operations -- same as integer arithmetic.</a:t>
            </a:r>
          </a:p>
        </p:txBody>
      </p:sp>
      <p:graphicFrame>
        <p:nvGraphicFramePr>
          <p:cNvPr id="18" name="Group 5"/>
          <p:cNvGraphicFramePr>
            <a:graphicFrameLocks noGrp="1"/>
          </p:cNvGraphicFramePr>
          <p:nvPr/>
        </p:nvGraphicFramePr>
        <p:xfrm>
          <a:off x="7848600" y="1116013"/>
          <a:ext cx="1066800" cy="3681456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512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1024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2499" name="Text Box 5"/>
          <p:cNvSpPr txBox="1">
            <a:spLocks noChangeArrowheads="1"/>
          </p:cNvSpPr>
          <p:nvPr/>
        </p:nvSpPr>
        <p:spPr bwMode="auto">
          <a:xfrm>
            <a:off x="1143000" y="4191000"/>
            <a:ext cx="7162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3319463" algn="r"/>
                <a:tab pos="34226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3319463" algn="r"/>
                <a:tab pos="34226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3319463" algn="r"/>
                <a:tab pos="34226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3319463" algn="r"/>
                <a:tab pos="34226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>
                <a:latin typeface="CourierPS" pitchFamily="49" charset="0"/>
                <a:ea typeface="宋体" panose="02010600030101010101" pitchFamily="2" charset="-122"/>
              </a:rPr>
              <a:t>		</a:t>
            </a: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r>
              <a:rPr lang="en-US" altLang="zh-CN" b="0" baseline="0">
                <a:ea typeface="宋体" panose="02010600030101010101" pitchFamily="2" charset="-122"/>
              </a:rPr>
              <a:t>(40.625)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+</a:t>
            </a:r>
            <a:r>
              <a:rPr lang="en-US" altLang="zh-CN" sz="2800" u="sng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r>
              <a:rPr lang="en-US" altLang="zh-CN" b="0" baseline="0">
                <a:ea typeface="宋体" panose="02010600030101010101" pitchFamily="2" charset="-122"/>
              </a:rPr>
              <a:t>(-1.25)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		</a:t>
            </a:r>
            <a:r>
              <a:rPr lang="en-US" altLang="zh-CN" b="0" baseline="0">
                <a:ea typeface="宋体" panose="02010600030101010101" pitchFamily="2" charset="-122"/>
              </a:rPr>
              <a:t>(39.375)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141413" y="4171950"/>
            <a:ext cx="7162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3319463" algn="r"/>
                <a:tab pos="34226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3319463" algn="r"/>
                <a:tab pos="34226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3319463" algn="r"/>
                <a:tab pos="34226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3319463" algn="r"/>
                <a:tab pos="34226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>
                <a:latin typeface="CourierPS" pitchFamily="49" charset="0"/>
                <a:ea typeface="宋体" panose="02010600030101010101" pitchFamily="2" charset="-122"/>
              </a:rPr>
              <a:t>		</a:t>
            </a: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00101000.101	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+</a:t>
            </a:r>
            <a:r>
              <a:rPr lang="en-US" altLang="zh-CN" sz="2800" u="sng" baseline="0">
                <a:latin typeface="CourierPS" pitchFamily="49" charset="0"/>
                <a:ea typeface="宋体" panose="02010600030101010101" pitchFamily="2" charset="-122"/>
              </a:rPr>
              <a:t>	11111110.110</a:t>
            </a: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	00100111.011	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343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88CA85-62A5-4CCC-BE12-B3E26706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A0602-4C1E-4AA8-8FA1-77F1FDCED5FC}" type="datetime1">
              <a:rPr lang="zh-CN" altLang="en-US" smtClean="0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6EE8A6-6097-425E-9DCC-EFEE58B9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86C888-A7D8-4663-919A-D12CFA01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BD95A-F8D2-4488-8611-E7B836139D3B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385BEA7-DE44-441D-8A65-90151C446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kern="0" baseline="0">
                <a:ea typeface="宋体" panose="02010600030101010101" pitchFamily="2" charset="-122"/>
              </a:rPr>
              <a:t>Fractions: Fixed-Point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99B81D7B-48F6-4BB6-BC30-14704D3622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388" y="981075"/>
                <a:ext cx="8839200" cy="5481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+mn-lt"/>
                    <a:ea typeface="楷体_GB2312" pitchFamily="49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+mn-lt"/>
                    <a:ea typeface="宋体" pitchFamily="2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宋体" pitchFamily="2" charset="-122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宋体" pitchFamily="2" charset="-122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宋体" pitchFamily="2" charset="-122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宋体" pitchFamily="2" charset="-122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宋体" pitchFamily="2" charset="-122"/>
                  </a:defRPr>
                </a:lvl9pPr>
              </a:lstStyle>
              <a:p>
                <a:pPr marL="0" indent="0"/>
                <a:r>
                  <a:rPr lang="en-US" altLang="zh-CN" kern="0" baseline="0" dirty="0">
                    <a:ea typeface="宋体" panose="02010600030101010101" pitchFamily="2" charset="-122"/>
                  </a:rPr>
                  <a:t>How can we represent fractions?</a:t>
                </a:r>
              </a:p>
              <a:p>
                <a:pPr marL="576263" lvl="1" indent="-234950"/>
                <a:r>
                  <a:rPr lang="en-US" altLang="zh-CN" kern="0" baseline="0" dirty="0"/>
                  <a:t>Use a “binary point” to separate positive</a:t>
                </a:r>
                <a:br>
                  <a:rPr lang="en-US" altLang="zh-CN" kern="0" baseline="0" dirty="0"/>
                </a:br>
                <a:r>
                  <a:rPr lang="en-US" altLang="zh-CN" kern="0" baseline="0" dirty="0"/>
                  <a:t>from negative powers of two -- just like “decimal point.”</a:t>
                </a:r>
              </a:p>
              <a:p>
                <a:pPr marL="576263" lvl="1" indent="-234950"/>
                <a:r>
                  <a:rPr lang="en-US" altLang="zh-CN" kern="0" baseline="0" dirty="0"/>
                  <a:t>2’s comp addition and subtraction still work.</a:t>
                </a:r>
              </a:p>
              <a:p>
                <a:pPr marL="1022350" lvl="2" indent="-222250"/>
                <a:r>
                  <a:rPr lang="en-US" altLang="zh-CN" kern="0" baseline="0" dirty="0"/>
                  <a:t>if binary points are aligned</a:t>
                </a:r>
              </a:p>
              <a:p>
                <a:pPr marL="222250" indent="-222250"/>
                <a:r>
                  <a:rPr lang="en-US" altLang="zh-CN" kern="0" baseline="0" dirty="0"/>
                  <a:t>Example    5-bit fraction</a:t>
                </a:r>
              </a:p>
              <a:p>
                <a:pPr marL="222250" indent="-222250"/>
                <a:endParaRPr lang="en-US" altLang="zh-CN" kern="0" baseline="0" dirty="0"/>
              </a:p>
              <a:p>
                <a:pPr marL="222250" indent="-222250"/>
                <a:endParaRPr lang="en-US" altLang="zh-CN" kern="0" baseline="0" dirty="0"/>
              </a:p>
              <a:p>
                <a:pPr marL="222250" indent="-222250"/>
                <a:endParaRPr lang="en-US" altLang="zh-CN" kern="0" baseline="0" dirty="0"/>
              </a:p>
              <a:p>
                <a:pPr marL="222250" indent="-222250"/>
                <a:endParaRPr lang="en-US" altLang="zh-CN" kern="0" baseline="0" dirty="0"/>
              </a:p>
              <a:p>
                <a:pPr marL="222250" indent="-222250"/>
                <a:r>
                  <a:rPr lang="en-US" altLang="zh-CN" kern="0" baseline="0" dirty="0"/>
                  <a:t> </a:t>
                </a:r>
                <a:r>
                  <a:rPr lang="en-US" altLang="zh-CN" sz="2000" kern="0" baseline="0" dirty="0"/>
                  <a:t>A </a:t>
                </a:r>
                <a:r>
                  <a:rPr lang="en-US" altLang="zh-CN" sz="2000" i="1" kern="0" baseline="0" dirty="0"/>
                  <a:t>n</a:t>
                </a:r>
                <a:r>
                  <a:rPr lang="en-US" altLang="zh-CN" sz="2000" kern="0" baseline="0" dirty="0"/>
                  <a:t>-bit binary fraction with </a:t>
                </a:r>
                <a:r>
                  <a:rPr lang="en-US" altLang="zh-CN" sz="2000" i="1" kern="0" baseline="0" dirty="0"/>
                  <a:t>k</a:t>
                </a:r>
                <a:r>
                  <a:rPr lang="en-US" altLang="zh-CN" sz="2000" kern="0" baseline="0" dirty="0"/>
                  <a:t> fraction bits is equivalent to </a:t>
                </a:r>
              </a:p>
              <a:p>
                <a:pPr marL="0" indent="0">
                  <a:buNone/>
                </a:pPr>
                <a:r>
                  <a:rPr lang="en-US" altLang="zh-CN" sz="2000" kern="0" baseline="0" dirty="0"/>
                  <a:t>   the n-bit binary integer divided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kern="0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0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i="1" kern="0" baseline="0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2000" i="1" kern="0" baseline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CN" sz="2000" kern="0" baseline="0" dirty="0"/>
              </a:p>
              <a:p>
                <a:pPr marL="400050" lvl="1" indent="0">
                  <a:buNone/>
                </a:pPr>
                <a:r>
                  <a:rPr lang="en-US" altLang="zh-CN" kern="0" baseline="0" dirty="0"/>
                  <a:t>      </a:t>
                </a:r>
              </a:p>
              <a:p>
                <a:pPr marL="222250" indent="-222250"/>
                <a:endParaRPr lang="en-US" altLang="zh-CN" kern="0" baseline="0" dirty="0"/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99B81D7B-48F6-4BB6-BC30-14704D362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981075"/>
                <a:ext cx="8839200" cy="5481638"/>
              </a:xfrm>
              <a:prstGeom prst="rect">
                <a:avLst/>
              </a:prstGeom>
              <a:blipFill>
                <a:blip r:embed="rId2"/>
                <a:stretch>
                  <a:fillRect l="-897" t="-8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E2AFF715-536D-4B4C-BFFA-D13416EED0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8568" y="3356992"/>
                <a:ext cx="7560840" cy="1955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tabLst>
                    <a:tab pos="863600" algn="l"/>
                    <a:tab pos="2173288" algn="l"/>
                    <a:tab pos="3824288" algn="l"/>
                  </a:tabLs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tabLst>
                    <a:tab pos="863600" algn="l"/>
                    <a:tab pos="2173288" algn="l"/>
                    <a:tab pos="3824288" algn="l"/>
                  </a:tabLs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tabLst>
                    <a:tab pos="863600" algn="l"/>
                    <a:tab pos="2173288" algn="l"/>
                    <a:tab pos="3824288" algn="l"/>
                  </a:tabLs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tabLst>
                    <a:tab pos="863600" algn="l"/>
                    <a:tab pos="2173288" algn="l"/>
                    <a:tab pos="3824288" algn="l"/>
                  </a:tabLs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863600" algn="l"/>
                    <a:tab pos="2173288" algn="l"/>
                    <a:tab pos="3824288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863600" algn="l"/>
                    <a:tab pos="2173288" algn="l"/>
                    <a:tab pos="3824288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863600" algn="l"/>
                    <a:tab pos="2173288" algn="l"/>
                    <a:tab pos="3824288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863600" algn="l"/>
                    <a:tab pos="2173288" algn="l"/>
                    <a:tab pos="3824288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863600" algn="l"/>
                    <a:tab pos="2173288" algn="l"/>
                    <a:tab pos="3824288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863600" algn="l"/>
                    <a:tab pos="2173288" algn="l"/>
                    <a:tab pos="3824288" algn="l"/>
                  </a:tabLst>
                  <a:defRPr/>
                </a:pPr>
                <a:r>
                  <a:rPr lang="en-US" altLang="zh-CN" baseline="0" dirty="0">
                    <a:solidFill>
                      <a:srgbClr val="000000"/>
                    </a:solidFill>
                    <a:latin typeface="CourierPS" pitchFamily="49" charset="0"/>
                    <a:ea typeface="宋体" panose="02010600030101010101" pitchFamily="2" charset="-122"/>
                  </a:rPr>
                  <a:t> fraction                 Integer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863600" algn="l"/>
                    <a:tab pos="2173288" algn="l"/>
                    <a:tab pos="3824288" algn="l"/>
                  </a:tabLst>
                  <a:defRPr/>
                </a:pPr>
                <a:r>
                  <a:rPr lang="en-US" altLang="zh-CN" baseline="0" dirty="0">
                    <a:solidFill>
                      <a:srgbClr val="000000"/>
                    </a:solidFill>
                    <a:latin typeface="CourierPS" pitchFamily="49" charset="0"/>
                    <a:ea typeface="宋体" panose="02010600030101010101" pitchFamily="2" charset="-122"/>
                  </a:rPr>
                  <a:t> 010.10   2.5  (10/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b="1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𝟐</m:t>
                        </m:r>
                      </m:e>
                      <m:sup>
                        <m:r>
                          <a:rPr lang="en-US" altLang="zh-CN" b="1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baseline="0" dirty="0">
                    <a:solidFill>
                      <a:srgbClr val="000000"/>
                    </a:solidFill>
                    <a:latin typeface="CourierPS" pitchFamily="49" charset="0"/>
                    <a:ea typeface="宋体" panose="02010600030101010101" pitchFamily="2" charset="-122"/>
                  </a:rPr>
                  <a:t>)     </a:t>
                </a:r>
                <a:r>
                  <a:rPr lang="en-US" altLang="zh-CN" baseline="0" dirty="0">
                    <a:solidFill>
                      <a:srgbClr val="FF0000"/>
                    </a:solidFill>
                    <a:latin typeface="CourierPS" pitchFamily="49" charset="0"/>
                    <a:ea typeface="宋体" panose="02010600030101010101" pitchFamily="2" charset="-122"/>
                  </a:rPr>
                  <a:t>01010</a:t>
                </a:r>
                <a:r>
                  <a:rPr lang="en-US" altLang="zh-CN" baseline="0" dirty="0">
                    <a:solidFill>
                      <a:srgbClr val="000000"/>
                    </a:solidFill>
                    <a:latin typeface="CourierPS" pitchFamily="49" charset="0"/>
                    <a:ea typeface="宋体" panose="02010600030101010101" pitchFamily="2" charset="-122"/>
                  </a:rPr>
                  <a:t>    10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863600" algn="l"/>
                    <a:tab pos="2173288" algn="l"/>
                    <a:tab pos="3824288" algn="l"/>
                  </a:tabLst>
                  <a:defRPr/>
                </a:pPr>
                <a:r>
                  <a:rPr lang="en-US" altLang="zh-CN" u="sng" baseline="0" dirty="0">
                    <a:solidFill>
                      <a:srgbClr val="000000"/>
                    </a:solidFill>
                    <a:latin typeface="CourierPS" pitchFamily="49" charset="0"/>
                    <a:ea typeface="宋体" panose="02010600030101010101" pitchFamily="2" charset="-122"/>
                  </a:rPr>
                  <a:t>+101.11</a:t>
                </a:r>
                <a:r>
                  <a:rPr lang="en-US" altLang="zh-CN" baseline="0" dirty="0">
                    <a:solidFill>
                      <a:srgbClr val="000000"/>
                    </a:solidFill>
                    <a:latin typeface="CourierPS" pitchFamily="49" charset="0"/>
                    <a:ea typeface="宋体" panose="02010600030101010101" pitchFamily="2" charset="-122"/>
                  </a:rPr>
                  <a:t>  -2.25 (-9/</a:t>
                </a:r>
                <a:r>
                  <a:rPr lang="en-US" altLang="zh-CN" b="1" baseline="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b="1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𝟐</m:t>
                        </m:r>
                      </m:e>
                      <m:sup>
                        <m:r>
                          <a:rPr lang="en-US" altLang="zh-CN" b="1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baseline="0" dirty="0">
                    <a:solidFill>
                      <a:srgbClr val="000000"/>
                    </a:solidFill>
                    <a:latin typeface="CourierPS" pitchFamily="49" charset="0"/>
                    <a:ea typeface="宋体" panose="02010600030101010101" pitchFamily="2" charset="-122"/>
                  </a:rPr>
                  <a:t>)   +</a:t>
                </a:r>
                <a:r>
                  <a:rPr lang="en-US" altLang="zh-CN" u="sng" baseline="0" dirty="0">
                    <a:solidFill>
                      <a:srgbClr val="FF0000"/>
                    </a:solidFill>
                    <a:latin typeface="CourierPS" pitchFamily="49" charset="0"/>
                    <a:ea typeface="宋体" panose="02010600030101010101" pitchFamily="2" charset="-122"/>
                  </a:rPr>
                  <a:t> 10111</a:t>
                </a:r>
                <a:r>
                  <a:rPr lang="en-US" altLang="zh-CN" baseline="0" dirty="0">
                    <a:solidFill>
                      <a:srgbClr val="000000"/>
                    </a:solidFill>
                    <a:latin typeface="CourierPS" pitchFamily="49" charset="0"/>
                    <a:ea typeface="宋体" panose="02010600030101010101" pitchFamily="2" charset="-122"/>
                  </a:rPr>
                  <a:t>   -9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863600" algn="l"/>
                    <a:tab pos="2173288" algn="l"/>
                    <a:tab pos="3824288" algn="l"/>
                  </a:tabLst>
                  <a:defRPr/>
                </a:pPr>
                <a:r>
                  <a:rPr lang="en-US" altLang="zh-CN" baseline="0" dirty="0">
                    <a:solidFill>
                      <a:srgbClr val="000000"/>
                    </a:solidFill>
                    <a:latin typeface="CourierPS" pitchFamily="49" charset="0"/>
                    <a:ea typeface="宋体" panose="02010600030101010101" pitchFamily="2" charset="-122"/>
                  </a:rPr>
                  <a:t> 000.01   0.25  (1/4)      00001    1  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863600" algn="l"/>
                    <a:tab pos="2173288" algn="l"/>
                    <a:tab pos="3824288" algn="l"/>
                  </a:tabLst>
                  <a:defRPr/>
                </a:pPr>
                <a:r>
                  <a:rPr lang="en-US" altLang="zh-CN" baseline="0" dirty="0">
                    <a:solidFill>
                      <a:srgbClr val="000000"/>
                    </a:solidFill>
                    <a:latin typeface="CourierPS" pitchFamily="49" charset="0"/>
                    <a:ea typeface="宋体" panose="02010600030101010101" pitchFamily="2" charset="-122"/>
                  </a:rPr>
                  <a:t>    </a:t>
                </a:r>
              </a:p>
            </p:txBody>
          </p:sp>
        </mc:Choice>
        <mc:Fallback xmlns="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E2AFF715-536D-4B4C-BFFA-D13416EED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568" y="3356992"/>
                <a:ext cx="7560840" cy="1955664"/>
              </a:xfrm>
              <a:prstGeom prst="rect">
                <a:avLst/>
              </a:prstGeom>
              <a:blipFill>
                <a:blip r:embed="rId3"/>
                <a:stretch>
                  <a:fillRect l="-1209" t="-2500" r="-50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74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6F2FA7-7813-4740-A28B-87D2A3BC2EE5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AEF2F-0B97-4C50-B4E6-82CED15B3AC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Very Large and Very Small Data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The LC-3 use the 16bit 2’s complement data type,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One bit to identify positive or negative, 15 bits to represent the magnitude of the value. We can express values: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en-US" altLang="zh-CN" dirty="0"/>
              <a:t>- 2</a:t>
            </a:r>
            <a:r>
              <a:rPr lang="en-US" altLang="zh-CN" baseline="30000" dirty="0"/>
              <a:t>15</a:t>
            </a:r>
            <a:r>
              <a:rPr lang="en-US" altLang="zh-CN" dirty="0"/>
              <a:t> through 2</a:t>
            </a:r>
            <a:r>
              <a:rPr lang="en-US" altLang="zh-CN" baseline="30000" dirty="0"/>
              <a:t>15</a:t>
            </a:r>
            <a:r>
              <a:rPr lang="en-US" altLang="zh-CN" dirty="0"/>
              <a:t> –1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en-US" altLang="zh-CN" dirty="0"/>
              <a:t>(– 32768 through 32767)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en-US" altLang="zh-CN" sz="2800" dirty="0">
                <a:solidFill>
                  <a:schemeClr val="accent1"/>
                </a:solidFill>
                <a:ea typeface="宋体" panose="02010600030101010101" pitchFamily="2" charset="-122"/>
              </a:rPr>
              <a:t>How can we represent </a:t>
            </a:r>
          </a:p>
          <a:p>
            <a:pPr marL="0" indent="0" algn="ctr">
              <a:buNone/>
            </a:pPr>
            <a:r>
              <a:rPr lang="en-US" altLang="zh-CN" sz="2800" dirty="0">
                <a:solidFill>
                  <a:schemeClr val="accent1"/>
                </a:solidFill>
                <a:ea typeface="宋体" panose="02010600030101010101" pitchFamily="2" charset="-122"/>
              </a:rPr>
              <a:t>very large and very small data?</a:t>
            </a:r>
          </a:p>
        </p:txBody>
      </p:sp>
    </p:spTree>
    <p:extLst>
      <p:ext uri="{BB962C8B-B14F-4D97-AF65-F5344CB8AC3E}">
        <p14:creationId xmlns:p14="http://schemas.microsoft.com/office/powerpoint/2010/main" val="110586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6F2FA7-7813-4740-A28B-87D2A3BC2EE5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AEF2F-0B97-4C50-B4E6-82CED15B3AC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Very Large and Very Small Data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Large values: 6.023 x 10</a:t>
            </a:r>
            <a:r>
              <a:rPr lang="en-US" altLang="zh-CN" baseline="30000" dirty="0">
                <a:ea typeface="宋体" panose="02010600030101010101" pitchFamily="2" charset="-122"/>
              </a:rPr>
              <a:t>23</a:t>
            </a:r>
            <a:r>
              <a:rPr lang="en-US" altLang="zh-CN" dirty="0">
                <a:ea typeface="宋体" panose="02010600030101010101" pitchFamily="2" charset="-122"/>
              </a:rPr>
              <a:t> ―― requires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79 bits</a:t>
            </a: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</a:rPr>
              <a:t>Small values: 6.626 x 10</a:t>
            </a:r>
            <a:r>
              <a:rPr lang="en-US" altLang="zh-CN" baseline="30000" dirty="0">
                <a:ea typeface="宋体" panose="02010600030101010101" pitchFamily="2" charset="-122"/>
              </a:rPr>
              <a:t>-34</a:t>
            </a:r>
            <a:r>
              <a:rPr lang="en-US" altLang="zh-CN" dirty="0">
                <a:ea typeface="宋体" panose="02010600030101010101" pitchFamily="2" charset="-122"/>
              </a:rPr>
              <a:t> ―― requires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&gt;110 bits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 algn="ctr">
              <a:buNone/>
            </a:pPr>
            <a:endParaRPr lang="en-US" altLang="zh-CN" sz="2800" dirty="0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marL="0" indent="0" algn="ctr">
              <a:buNone/>
            </a:pPr>
            <a:endParaRPr lang="en-US" altLang="zh-CN" sz="2800" dirty="0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en-US" altLang="zh-CN" sz="2800" dirty="0">
                <a:solidFill>
                  <a:schemeClr val="accent1"/>
                </a:solidFill>
                <a:ea typeface="宋体" panose="02010600030101010101" pitchFamily="2" charset="-122"/>
              </a:rPr>
              <a:t>How can we represent </a:t>
            </a:r>
          </a:p>
          <a:p>
            <a:pPr marL="0" indent="0" algn="ctr">
              <a:buNone/>
            </a:pPr>
            <a:r>
              <a:rPr lang="en-US" altLang="zh-CN" sz="2800" dirty="0">
                <a:solidFill>
                  <a:schemeClr val="accent1"/>
                </a:solidFill>
                <a:ea typeface="宋体" panose="02010600030101010101" pitchFamily="2" charset="-122"/>
              </a:rPr>
              <a:t>very large and very small data?</a:t>
            </a:r>
          </a:p>
        </p:txBody>
      </p:sp>
    </p:spTree>
    <p:extLst>
      <p:ext uri="{BB962C8B-B14F-4D97-AF65-F5344CB8AC3E}">
        <p14:creationId xmlns:p14="http://schemas.microsoft.com/office/powerpoint/2010/main" val="4059512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6F2FA7-7813-4740-A28B-87D2A3BC2EE5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AEF2F-0B97-4C50-B4E6-82CED15B3AC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Very Large and Very Small: Floating-Point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</a:rPr>
              <a:t>Large values: 6.023 x 10</a:t>
            </a:r>
            <a:r>
              <a:rPr lang="en-US" altLang="zh-CN" baseline="30000" dirty="0">
                <a:ea typeface="宋体" panose="02010600030101010101" pitchFamily="2" charset="-122"/>
              </a:rPr>
              <a:t>23</a:t>
            </a:r>
            <a:r>
              <a:rPr lang="en-US" altLang="zh-CN" dirty="0">
                <a:ea typeface="宋体" panose="02010600030101010101" pitchFamily="2" charset="-122"/>
              </a:rPr>
              <a:t> ―― requires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79 bits</a:t>
            </a: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</a:rPr>
              <a:t>Small values: 6.626 x 10</a:t>
            </a:r>
            <a:r>
              <a:rPr lang="en-US" altLang="zh-CN" baseline="30000" dirty="0">
                <a:ea typeface="宋体" panose="02010600030101010101" pitchFamily="2" charset="-122"/>
              </a:rPr>
              <a:t>-34</a:t>
            </a:r>
            <a:r>
              <a:rPr lang="en-US" altLang="zh-CN" dirty="0">
                <a:ea typeface="宋体" panose="02010600030101010101" pitchFamily="2" charset="-122"/>
              </a:rPr>
              <a:t> ―― requires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&gt;110 bits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Use equivalent of “scientific notation”: F x 2</a:t>
            </a:r>
            <a:r>
              <a:rPr lang="en-US" altLang="zh-CN" baseline="30000" dirty="0">
                <a:ea typeface="宋体" panose="02010600030101010101" pitchFamily="2" charset="-122"/>
              </a:rPr>
              <a:t>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Need to represent F (</a:t>
            </a:r>
            <a:r>
              <a:rPr lang="en-US" altLang="zh-CN" i="1" dirty="0">
                <a:ea typeface="宋体" panose="02010600030101010101" pitchFamily="2" charset="-122"/>
              </a:rPr>
              <a:t>fraction</a:t>
            </a:r>
            <a:r>
              <a:rPr lang="en-US" altLang="zh-CN" dirty="0">
                <a:ea typeface="宋体" panose="02010600030101010101" pitchFamily="2" charset="-122"/>
              </a:rPr>
              <a:t>), E (</a:t>
            </a:r>
            <a:r>
              <a:rPr lang="en-US" altLang="zh-CN" i="1" dirty="0">
                <a:ea typeface="宋体" panose="02010600030101010101" pitchFamily="2" charset="-122"/>
              </a:rPr>
              <a:t>exponent</a:t>
            </a:r>
            <a:r>
              <a:rPr lang="en-US" altLang="zh-CN" dirty="0">
                <a:ea typeface="宋体" panose="02010600030101010101" pitchFamily="2" charset="-122"/>
              </a:rPr>
              <a:t>), and sign.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IEEE 754 Floating-Point Standard (32-bits):</a:t>
            </a:r>
          </a:p>
        </p:txBody>
      </p:sp>
      <p:sp>
        <p:nvSpPr>
          <p:cNvPr id="64518" name="Rectangle 4"/>
          <p:cNvSpPr>
            <a:spLocks noChangeArrowheads="1"/>
          </p:cNvSpPr>
          <p:nvPr/>
        </p:nvSpPr>
        <p:spPr bwMode="auto">
          <a:xfrm>
            <a:off x="2362200" y="4657303"/>
            <a:ext cx="304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baseline="0">
                <a:ea typeface="宋体" panose="02010600030101010101" pitchFamily="2" charset="-122"/>
              </a:rPr>
              <a:t>S</a:t>
            </a:r>
            <a:endParaRPr lang="en-US" altLang="zh-CN" sz="2000" b="0" baseline="0">
              <a:latin typeface="Franklin Gothic Book" pitchFamily="34" charset="0"/>
              <a:ea typeface="宋体" panose="02010600030101010101" pitchFamily="2" charset="-122"/>
            </a:endParaRPr>
          </a:p>
        </p:txBody>
      </p:sp>
      <p:sp>
        <p:nvSpPr>
          <p:cNvPr id="64519" name="Rectangle 5"/>
          <p:cNvSpPr>
            <a:spLocks noChangeArrowheads="1"/>
          </p:cNvSpPr>
          <p:nvPr/>
        </p:nvSpPr>
        <p:spPr bwMode="auto">
          <a:xfrm>
            <a:off x="2667000" y="4657303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baseline="0">
                <a:ea typeface="宋体" panose="02010600030101010101" pitchFamily="2" charset="-122"/>
              </a:rPr>
              <a:t>Exponent</a:t>
            </a:r>
            <a:endParaRPr lang="en-US" altLang="zh-CN" sz="2000" b="0" baseline="0">
              <a:latin typeface="Franklin Gothic Book" pitchFamily="34" charset="0"/>
              <a:ea typeface="宋体" panose="02010600030101010101" pitchFamily="2" charset="-122"/>
            </a:endParaRPr>
          </a:p>
        </p:txBody>
      </p:sp>
      <p:sp>
        <p:nvSpPr>
          <p:cNvPr id="64520" name="Rectangle 6"/>
          <p:cNvSpPr>
            <a:spLocks noChangeArrowheads="1"/>
          </p:cNvSpPr>
          <p:nvPr/>
        </p:nvSpPr>
        <p:spPr bwMode="auto">
          <a:xfrm>
            <a:off x="3810000" y="4657303"/>
            <a:ext cx="3200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baseline="0">
                <a:ea typeface="宋体" panose="02010600030101010101" pitchFamily="2" charset="-122"/>
              </a:rPr>
              <a:t>Fraction</a:t>
            </a:r>
            <a:endParaRPr lang="en-US" altLang="zh-CN" sz="2000" b="0" baseline="0">
              <a:latin typeface="Franklin Gothic Book" pitchFamily="34" charset="0"/>
              <a:ea typeface="宋体" panose="02010600030101010101" pitchFamily="2" charset="-122"/>
            </a:endParaRPr>
          </a:p>
        </p:txBody>
      </p:sp>
      <p:sp>
        <p:nvSpPr>
          <p:cNvPr id="64521" name="Line 7"/>
          <p:cNvSpPr>
            <a:spLocks noChangeShapeType="1"/>
          </p:cNvSpPr>
          <p:nvPr/>
        </p:nvSpPr>
        <p:spPr bwMode="auto">
          <a:xfrm>
            <a:off x="2362200" y="458110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2" name="Line 8"/>
          <p:cNvSpPr>
            <a:spLocks noChangeShapeType="1"/>
          </p:cNvSpPr>
          <p:nvPr/>
        </p:nvSpPr>
        <p:spPr bwMode="auto">
          <a:xfrm>
            <a:off x="2667000" y="458110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3" name="Line 9"/>
          <p:cNvSpPr>
            <a:spLocks noChangeShapeType="1"/>
          </p:cNvSpPr>
          <p:nvPr/>
        </p:nvSpPr>
        <p:spPr bwMode="auto">
          <a:xfrm>
            <a:off x="3810000" y="4581103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4" name="Text Box 10"/>
          <p:cNvSpPr txBox="1">
            <a:spLocks noChangeArrowheads="1"/>
          </p:cNvSpPr>
          <p:nvPr/>
        </p:nvSpPr>
        <p:spPr bwMode="auto">
          <a:xfrm>
            <a:off x="2209800" y="4276303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i="1" baseline="0">
                <a:ea typeface="宋体" panose="02010600030101010101" pitchFamily="2" charset="-122"/>
              </a:rPr>
              <a:t>1b</a:t>
            </a:r>
            <a:endParaRPr lang="en-US" altLang="zh-CN" sz="1400" b="0" i="1" baseline="0">
              <a:latin typeface="Franklin Gothic Book" pitchFamily="34" charset="0"/>
              <a:ea typeface="宋体" panose="02010600030101010101" pitchFamily="2" charset="-122"/>
            </a:endParaRPr>
          </a:p>
        </p:txBody>
      </p:sp>
      <p:sp>
        <p:nvSpPr>
          <p:cNvPr id="64525" name="Text Box 11"/>
          <p:cNvSpPr txBox="1">
            <a:spLocks noChangeArrowheads="1"/>
          </p:cNvSpPr>
          <p:nvPr/>
        </p:nvSpPr>
        <p:spPr bwMode="auto">
          <a:xfrm>
            <a:off x="2819400" y="4276303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i="1" baseline="0">
                <a:ea typeface="宋体" panose="02010600030101010101" pitchFamily="2" charset="-122"/>
              </a:rPr>
              <a:t>8b</a:t>
            </a:r>
            <a:endParaRPr lang="en-US" altLang="zh-CN" sz="1400" b="0" i="1" baseline="0">
              <a:latin typeface="Franklin Gothic Book" pitchFamily="34" charset="0"/>
              <a:ea typeface="宋体" panose="02010600030101010101" pitchFamily="2" charset="-122"/>
            </a:endParaRPr>
          </a:p>
        </p:txBody>
      </p:sp>
      <p:sp>
        <p:nvSpPr>
          <p:cNvPr id="64526" name="Text Box 12"/>
          <p:cNvSpPr txBox="1">
            <a:spLocks noChangeArrowheads="1"/>
          </p:cNvSpPr>
          <p:nvPr/>
        </p:nvSpPr>
        <p:spPr bwMode="auto">
          <a:xfrm>
            <a:off x="5105400" y="4276303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i="1" baseline="0">
                <a:ea typeface="宋体" panose="02010600030101010101" pitchFamily="2" charset="-122"/>
              </a:rPr>
              <a:t>23b</a:t>
            </a:r>
            <a:endParaRPr lang="en-US" altLang="zh-CN" sz="1400" b="0" i="1" baseline="0">
              <a:latin typeface="Franklin Gothic Book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4527" name="Object 0"/>
          <p:cNvGraphicFramePr>
            <a:graphicFrameLocks noChangeAspect="1"/>
          </p:cNvGraphicFramePr>
          <p:nvPr/>
        </p:nvGraphicFramePr>
        <p:xfrm>
          <a:off x="611188" y="5373266"/>
          <a:ext cx="83835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公式" r:id="rId4" imgW="4013200" imgH="482600" progId="Equation.3">
                  <p:embed/>
                </p:oleObj>
              </mc:Choice>
              <mc:Fallback>
                <p:oleObj name="公式" r:id="rId4" imgW="4013200" imgH="482600" progId="Equation.3">
                  <p:embed/>
                  <p:pic>
                    <p:nvPicPr>
                      <p:cNvPr id="64527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373266"/>
                        <a:ext cx="838358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358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DC0FBB-B51F-4280-8D8A-81CAC3001881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656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13AE79-64F1-41DD-A9B8-6ACBCC127719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6564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Floating Point Example</a:t>
            </a:r>
          </a:p>
        </p:txBody>
      </p:sp>
      <p:sp>
        <p:nvSpPr>
          <p:cNvPr id="66565" name="Rectangle 102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Single-precision IEEE floating point number: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	1 01111110   10000000000000000000000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576263" lvl="1" indent="-234950"/>
            <a:endParaRPr lang="en-US" altLang="zh-CN" dirty="0"/>
          </a:p>
          <a:p>
            <a:pPr marL="576263" lvl="1" indent="-234950"/>
            <a:r>
              <a:rPr lang="en-US" altLang="zh-CN" dirty="0"/>
              <a:t>Sign is 1   –   number is negative.</a:t>
            </a:r>
          </a:p>
          <a:p>
            <a:pPr marL="576263" lvl="1" indent="-234950"/>
            <a:r>
              <a:rPr lang="en-US" altLang="zh-CN" dirty="0"/>
              <a:t>Exponent field is 01111110 = 126 (decimal).</a:t>
            </a:r>
          </a:p>
          <a:p>
            <a:pPr marL="576263" lvl="1" indent="-234950"/>
            <a:r>
              <a:rPr lang="en-US" altLang="zh-CN" dirty="0"/>
              <a:t>Fraction is 0.100000000000… = 0.5 (decimal).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Value = -1.5 x 2</a:t>
            </a:r>
            <a:r>
              <a:rPr lang="en-US" altLang="zh-CN" baseline="30000" dirty="0">
                <a:ea typeface="宋体" panose="02010600030101010101" pitchFamily="2" charset="-122"/>
              </a:rPr>
              <a:t>(126-127)</a:t>
            </a:r>
            <a:r>
              <a:rPr lang="en-US" altLang="zh-CN" dirty="0">
                <a:ea typeface="宋体" panose="02010600030101010101" pitchFamily="2" charset="-122"/>
              </a:rPr>
              <a:t> = -1.5 x 2</a:t>
            </a:r>
            <a:r>
              <a:rPr lang="en-US" altLang="zh-CN" baseline="30000" dirty="0">
                <a:ea typeface="宋体" panose="02010600030101010101" pitchFamily="2" charset="-122"/>
              </a:rPr>
              <a:t>-1</a:t>
            </a:r>
            <a:r>
              <a:rPr lang="en-US" altLang="zh-CN" dirty="0">
                <a:ea typeface="宋体" panose="02010600030101010101" pitchFamily="2" charset="-122"/>
              </a:rPr>
              <a:t> =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-0.75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  <a:endParaRPr lang="en-US" altLang="zh-CN" baseline="30000" dirty="0">
              <a:ea typeface="宋体" panose="02010600030101010101" pitchFamily="2" charset="-122"/>
            </a:endParaRPr>
          </a:p>
        </p:txBody>
      </p:sp>
      <p:sp>
        <p:nvSpPr>
          <p:cNvPr id="66566" name="Line 1028"/>
          <p:cNvSpPr>
            <a:spLocks noChangeShapeType="1"/>
          </p:cNvSpPr>
          <p:nvPr/>
        </p:nvSpPr>
        <p:spPr bwMode="auto">
          <a:xfrm>
            <a:off x="1174478" y="2011363"/>
            <a:ext cx="157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67" name="Line 1029"/>
          <p:cNvSpPr>
            <a:spLocks noChangeShapeType="1"/>
          </p:cNvSpPr>
          <p:nvPr/>
        </p:nvSpPr>
        <p:spPr bwMode="auto">
          <a:xfrm>
            <a:off x="1436688" y="2011363"/>
            <a:ext cx="1306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68" name="Line 1030"/>
          <p:cNvSpPr>
            <a:spLocks noChangeShapeType="1"/>
          </p:cNvSpPr>
          <p:nvPr/>
        </p:nvSpPr>
        <p:spPr bwMode="auto">
          <a:xfrm>
            <a:off x="3081114" y="2006600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6569" name="Text Box 1031"/>
          <p:cNvSpPr txBox="1">
            <a:spLocks noChangeArrowheads="1"/>
          </p:cNvSpPr>
          <p:nvPr/>
        </p:nvSpPr>
        <p:spPr bwMode="auto">
          <a:xfrm>
            <a:off x="871111" y="2276872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i="1" baseline="0" dirty="0">
                <a:solidFill>
                  <a:schemeClr val="accent1"/>
                </a:solidFill>
                <a:ea typeface="宋体" panose="02010600030101010101" pitchFamily="2" charset="-122"/>
              </a:rPr>
              <a:t>sign</a:t>
            </a:r>
          </a:p>
        </p:txBody>
      </p:sp>
      <p:sp>
        <p:nvSpPr>
          <p:cNvPr id="66570" name="Line 1032"/>
          <p:cNvSpPr>
            <a:spLocks noChangeShapeType="1"/>
          </p:cNvSpPr>
          <p:nvPr/>
        </p:nvSpPr>
        <p:spPr bwMode="auto">
          <a:xfrm flipV="1">
            <a:off x="1259632" y="2030413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71" name="Line 1033"/>
          <p:cNvSpPr>
            <a:spLocks noChangeShapeType="1"/>
          </p:cNvSpPr>
          <p:nvPr/>
        </p:nvSpPr>
        <p:spPr bwMode="auto">
          <a:xfrm flipV="1">
            <a:off x="2111375" y="2030413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72" name="Line 1034"/>
          <p:cNvSpPr>
            <a:spLocks noChangeShapeType="1"/>
          </p:cNvSpPr>
          <p:nvPr/>
        </p:nvSpPr>
        <p:spPr bwMode="auto">
          <a:xfrm flipV="1">
            <a:off x="4952440" y="2030413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73" name="Text Box 1035"/>
          <p:cNvSpPr txBox="1">
            <a:spLocks noChangeArrowheads="1"/>
          </p:cNvSpPr>
          <p:nvPr/>
        </p:nvSpPr>
        <p:spPr bwMode="auto">
          <a:xfrm>
            <a:off x="1532510" y="2260600"/>
            <a:ext cx="13260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i="1" baseline="0">
                <a:solidFill>
                  <a:schemeClr val="accent1"/>
                </a:solidFill>
                <a:ea typeface="宋体" panose="02010600030101010101" pitchFamily="2" charset="-122"/>
              </a:rPr>
              <a:t>exponent</a:t>
            </a:r>
          </a:p>
        </p:txBody>
      </p:sp>
      <p:sp>
        <p:nvSpPr>
          <p:cNvPr id="66574" name="Text Box 1036"/>
          <p:cNvSpPr txBox="1">
            <a:spLocks noChangeArrowheads="1"/>
          </p:cNvSpPr>
          <p:nvPr/>
        </p:nvSpPr>
        <p:spPr bwMode="auto">
          <a:xfrm>
            <a:off x="4384077" y="2260600"/>
            <a:ext cx="1124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i="1" baseline="0" dirty="0">
                <a:solidFill>
                  <a:schemeClr val="accent1"/>
                </a:solidFill>
                <a:ea typeface="宋体" panose="02010600030101010101" pitchFamily="2" charset="-122"/>
              </a:rPr>
              <a:t>fraction</a:t>
            </a:r>
          </a:p>
        </p:txBody>
      </p:sp>
    </p:spTree>
    <p:extLst>
      <p:ext uri="{BB962C8B-B14F-4D97-AF65-F5344CB8AC3E}">
        <p14:creationId xmlns:p14="http://schemas.microsoft.com/office/powerpoint/2010/main" val="437661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Floating Point Example</a:t>
            </a:r>
            <a:endParaRPr lang="zh-CN" altLang="en-US" dirty="0"/>
          </a:p>
        </p:txBody>
      </p:sp>
      <p:sp>
        <p:nvSpPr>
          <p:cNvPr id="6861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5BFC84B-A2C3-4FB0-90DD-FBC2CE83BBE1}" type="datetime1">
              <a:rPr lang="zh-CN" altLang="en-US" baseline="0" smtClean="0"/>
              <a:pPr/>
              <a:t>2023/9/14</a:t>
            </a:fld>
            <a:endParaRPr lang="en-US" altLang="zh-CN" baseline="0"/>
          </a:p>
        </p:txBody>
      </p:sp>
      <p:sp>
        <p:nvSpPr>
          <p:cNvPr id="68613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54A37F4-0E3D-4B54-8D5E-6E94D727CAF9}" type="slidenum">
              <a:rPr lang="en-US" altLang="zh-CN" baseline="0" smtClean="0"/>
              <a:pPr/>
              <a:t>19</a:t>
            </a:fld>
            <a:endParaRPr lang="en-US" altLang="zh-CN" baseline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5">
                <a:extLst>
                  <a:ext uri="{FF2B5EF4-FFF2-40B4-BE49-F238E27FC236}">
                    <a16:creationId xmlns:a16="http://schemas.microsoft.com/office/drawing/2014/main" id="{129D1FD0-62ED-4B65-B86E-B7420C0109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388" y="1030957"/>
                <a:ext cx="8911084" cy="5481638"/>
              </a:xfrm>
            </p:spPr>
            <p:txBody>
              <a:bodyPr/>
              <a:lstStyle/>
              <a:p>
                <a:r>
                  <a:rPr lang="en-US" altLang="zh-CN" dirty="0"/>
                  <a:t>Example: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Represent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altLang="zh-CN" b="1" i="0" dirty="0">
                    <a:latin typeface="+mj-lt"/>
                  </a:rPr>
                  <a:t>in floating point data type.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内容占位符 5">
                <a:extLst>
                  <a:ext uri="{FF2B5EF4-FFF2-40B4-BE49-F238E27FC236}">
                    <a16:creationId xmlns:a16="http://schemas.microsoft.com/office/drawing/2014/main" id="{129D1FD0-62ED-4B65-B86E-B7420C010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030957"/>
                <a:ext cx="8911084" cy="5481638"/>
              </a:xfrm>
              <a:blipFill>
                <a:blip r:embed="rId3"/>
                <a:stretch>
                  <a:fillRect l="-889" t="-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02AE58EE-F4E6-488E-8CEA-15D66AE6E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07218"/>
              </p:ext>
            </p:extLst>
          </p:nvPr>
        </p:nvGraphicFramePr>
        <p:xfrm>
          <a:off x="2308920" y="1387680"/>
          <a:ext cx="390872" cy="67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228600" imgH="393480" progId="Equation.DSMT4">
                  <p:embed/>
                </p:oleObj>
              </mc:Choice>
              <mc:Fallback>
                <p:oleObj name="Equation" r:id="rId4" imgW="228600" imgH="39348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F02A9B60-9D36-4BD1-8B3B-BF3E62633F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8920" y="1387680"/>
                        <a:ext cx="390872" cy="673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04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433E8E-CADD-49AA-A3C2-A6F1E0D18F7B}"/>
              </a:ext>
            </a:extLst>
          </p:cNvPr>
          <p:cNvSpPr/>
          <p:nvPr/>
        </p:nvSpPr>
        <p:spPr bwMode="auto">
          <a:xfrm>
            <a:off x="112099" y="46525"/>
            <a:ext cx="2227653" cy="790186"/>
          </a:xfrm>
          <a:prstGeom prst="rect">
            <a:avLst/>
          </a:prstGeom>
          <a:gradFill flip="none" rotWithShape="1">
            <a:gsLst>
              <a:gs pos="0">
                <a:srgbClr val="0074BF">
                  <a:shade val="30000"/>
                  <a:satMod val="115000"/>
                </a:srgbClr>
              </a:gs>
              <a:gs pos="50000">
                <a:srgbClr val="0074BF">
                  <a:shade val="67500"/>
                  <a:satMod val="115000"/>
                </a:srgbClr>
              </a:gs>
              <a:gs pos="100000">
                <a:srgbClr val="0074B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2099" y="226175"/>
            <a:ext cx="202302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28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Outline</a:t>
            </a:r>
            <a:endParaRPr lang="zh-CN" altLang="en-US" sz="28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F1B308A-CA54-4F7B-952B-42D5980E3D72}"/>
              </a:ext>
            </a:extLst>
          </p:cNvPr>
          <p:cNvGrpSpPr/>
          <p:nvPr/>
        </p:nvGrpSpPr>
        <p:grpSpPr>
          <a:xfrm>
            <a:off x="438669" y="1768676"/>
            <a:ext cx="8196226" cy="647021"/>
            <a:chOff x="473592" y="1768676"/>
            <a:chExt cx="8196226" cy="647021"/>
          </a:xfrm>
        </p:grpSpPr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FBFB4F98-A1B6-4B54-9432-9B1BAD84A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835" y="1861642"/>
              <a:ext cx="7418983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Operations on Bits: Arithmetic and Logical</a:t>
              </a: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10064102-F5B2-40A8-A097-05F8C082B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176867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93F16C4-A290-47B9-BA72-08B73E244C4D}"/>
                </a:ext>
              </a:extLst>
            </p:cNvPr>
            <p:cNvCxnSpPr/>
            <p:nvPr/>
          </p:nvCxnSpPr>
          <p:spPr>
            <a:xfrm>
              <a:off x="474181" y="2415697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403CC22-3F7B-426E-BC86-33118B59D2B4}"/>
              </a:ext>
            </a:extLst>
          </p:cNvPr>
          <p:cNvGrpSpPr/>
          <p:nvPr/>
        </p:nvGrpSpPr>
        <p:grpSpPr>
          <a:xfrm>
            <a:off x="438669" y="3351456"/>
            <a:ext cx="8165779" cy="653608"/>
            <a:chOff x="438669" y="3351456"/>
            <a:chExt cx="8165779" cy="653608"/>
          </a:xfrm>
        </p:grpSpPr>
        <p:sp>
          <p:nvSpPr>
            <p:cNvPr id="32" name="Text Box 17">
              <a:extLst>
                <a:ext uri="{FF2B5EF4-FFF2-40B4-BE49-F238E27FC236}">
                  <a16:creationId xmlns:a16="http://schemas.microsoft.com/office/drawing/2014/main" id="{EF1DEE29-9275-45CA-A1C1-B2DD20A33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  <p:sp>
          <p:nvSpPr>
            <p:cNvPr id="33" name="矩形 17">
              <a:extLst>
                <a:ext uri="{FF2B5EF4-FFF2-40B4-BE49-F238E27FC236}">
                  <a16:creationId xmlns:a16="http://schemas.microsoft.com/office/drawing/2014/main" id="{8D3CB30D-E9CE-4AAA-8189-C4674F81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3444421"/>
              <a:ext cx="7344816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Summary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80CF5E8-68AF-4F8B-B510-DB9A7B9CCB03}"/>
                </a:ext>
              </a:extLst>
            </p:cNvPr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8835617-2E0F-4BDD-BF0B-4F639AAE8BC2}"/>
              </a:ext>
            </a:extLst>
          </p:cNvPr>
          <p:cNvGrpSpPr/>
          <p:nvPr/>
        </p:nvGrpSpPr>
        <p:grpSpPr>
          <a:xfrm>
            <a:off x="438669" y="2554177"/>
            <a:ext cx="8165779" cy="658799"/>
            <a:chOff x="438669" y="2554177"/>
            <a:chExt cx="8165779" cy="658799"/>
          </a:xfrm>
        </p:grpSpPr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CE5C1212-F8ED-4FB6-A797-C6AFBC179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2554177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71D289C4-D39F-4710-BBD5-91958FB2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2647143"/>
              <a:ext cx="7344816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Other Representation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27503D4-1039-4406-BA5B-9D61A87E45D7}"/>
                </a:ext>
              </a:extLst>
            </p:cNvPr>
            <p:cNvCxnSpPr/>
            <p:nvPr/>
          </p:nvCxnSpPr>
          <p:spPr>
            <a:xfrm>
              <a:off x="438669" y="3207785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0B97DD4-DFAF-460E-BBC2-FAD7477409F4}"/>
                </a:ext>
              </a:extLst>
            </p:cNvPr>
            <p:cNvCxnSpPr/>
            <p:nvPr/>
          </p:nvCxnSpPr>
          <p:spPr>
            <a:xfrm>
              <a:off x="474181" y="3212976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9149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266823-FF4C-4D2F-A84D-9066C646AA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18C75BF-420F-46A9-BC7D-C03727AB3FB9}" type="datetime1">
              <a:rPr lang="zh-CN" altLang="en-US" smtClean="0"/>
              <a:pPr>
                <a:defRPr/>
              </a:pPr>
              <a:t>2023/9/14</a:t>
            </a:fld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E636D9-11D4-49A0-8FEB-B5A670878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59C821A-6763-4EB6-8588-90DEC9026826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31379F-12AB-4F26-AF0B-4507DE37B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6.625=</a:t>
            </a:r>
            <a:r>
              <a:rPr lang="zh-CN" altLang="en-US" dirty="0"/>
              <a:t>（</a:t>
            </a:r>
            <a:r>
              <a:rPr lang="en-US" altLang="zh-CN" dirty="0"/>
              <a:t>110.101)</a:t>
            </a:r>
            <a:r>
              <a:rPr lang="en-US" altLang="zh-CN" baseline="-25000" dirty="0"/>
              <a:t>b</a:t>
            </a:r>
            <a:r>
              <a:rPr lang="en-US" altLang="zh-CN" dirty="0"/>
              <a:t>=1.10101</a:t>
            </a:r>
            <a:r>
              <a:rPr lang="en-US" altLang="zh-CN" dirty="0">
                <a:sym typeface="Symbol" panose="05050102010706020507" pitchFamily="18" charset="2"/>
              </a:rPr>
              <a:t>2</a:t>
            </a:r>
            <a:r>
              <a:rPr lang="en-US" altLang="zh-CN" baseline="30000" dirty="0">
                <a:sym typeface="Symbol" panose="05050102010706020507" pitchFamily="18" charset="2"/>
              </a:rPr>
              <a:t>2=</a:t>
            </a:r>
            <a:r>
              <a:rPr lang="en-US" altLang="zh-CN" dirty="0"/>
              <a:t> 1.10101</a:t>
            </a:r>
            <a:r>
              <a:rPr lang="en-US" altLang="zh-CN" dirty="0">
                <a:sym typeface="Symbol" panose="05050102010706020507" pitchFamily="18" charset="2"/>
              </a:rPr>
              <a:t> 2</a:t>
            </a:r>
            <a:r>
              <a:rPr lang="en-US" altLang="zh-CN" baseline="30000" dirty="0">
                <a:sym typeface="Symbol" panose="05050102010706020507" pitchFamily="18" charset="2"/>
              </a:rPr>
              <a:t>129-127</a:t>
            </a:r>
            <a:endParaRPr lang="zh-CN" altLang="en-US" baseline="30000" dirty="0"/>
          </a:p>
        </p:txBody>
      </p:sp>
      <p:sp>
        <p:nvSpPr>
          <p:cNvPr id="7" name="Rectangle 1027">
            <a:extLst>
              <a:ext uri="{FF2B5EF4-FFF2-40B4-BE49-F238E27FC236}">
                <a16:creationId xmlns:a16="http://schemas.microsoft.com/office/drawing/2014/main" id="{CA636D43-6518-45DE-A725-92C70296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56792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楷体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kern="0" baseline="0" dirty="0">
                <a:ea typeface="宋体" panose="02010600030101010101" pitchFamily="2" charset="-122"/>
              </a:rPr>
              <a:t>Single-precision IEEE floating point number: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kern="0" baseline="0" dirty="0">
                <a:ea typeface="宋体" panose="02010600030101010101" pitchFamily="2" charset="-122"/>
              </a:rPr>
              <a:t>	0 10000001   10101000000000000000000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kern="0" baseline="0" dirty="0">
                <a:ea typeface="宋体" panose="02010600030101010101" pitchFamily="2" charset="-122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kern="0" baseline="0" dirty="0">
              <a:ea typeface="宋体" panose="02010600030101010101" pitchFamily="2" charset="-122"/>
            </a:endParaRPr>
          </a:p>
          <a:p>
            <a:pPr marL="576263" lvl="1" indent="-234950"/>
            <a:endParaRPr lang="en-US" altLang="zh-CN" kern="0" baseline="0" dirty="0"/>
          </a:p>
          <a:p>
            <a:pPr marL="576263" lvl="1" indent="-234950"/>
            <a:r>
              <a:rPr lang="en-US" altLang="zh-CN" kern="0" baseline="0" dirty="0"/>
              <a:t>Sign is 0   –   number is positive.</a:t>
            </a:r>
          </a:p>
          <a:p>
            <a:pPr marL="576263" lvl="1" indent="-234950"/>
            <a:r>
              <a:rPr lang="en-US" altLang="zh-CN" kern="0" baseline="0" dirty="0"/>
              <a:t>Exponent field is 10000001 = 129 (decimal).</a:t>
            </a:r>
          </a:p>
          <a:p>
            <a:pPr marL="576263" lvl="1" indent="-234950"/>
            <a:r>
              <a:rPr lang="en-US" altLang="zh-CN" kern="0" baseline="0" dirty="0"/>
              <a:t>Fraction is 0.101010000000… = 0.65625 (decimal).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kern="0" baseline="0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kern="0" baseline="0" dirty="0">
                <a:ea typeface="宋体" panose="02010600030101010101" pitchFamily="2" charset="-122"/>
              </a:rPr>
              <a:t>Value =</a:t>
            </a:r>
            <a:r>
              <a:rPr lang="en-US" altLang="zh-CN" kern="0" baseline="0" dirty="0">
                <a:solidFill>
                  <a:srgbClr val="FF0000"/>
                </a:solidFill>
                <a:ea typeface="宋体" panose="02010600030101010101" pitchFamily="2" charset="-122"/>
              </a:rPr>
              <a:t> 6.625</a:t>
            </a:r>
            <a:r>
              <a:rPr lang="en-US" altLang="zh-CN" kern="0" baseline="0" dirty="0">
                <a:ea typeface="宋体" panose="02010600030101010101" pitchFamily="2" charset="-122"/>
              </a:rPr>
              <a:t> = 1.65625 x  2</a:t>
            </a:r>
            <a:r>
              <a:rPr lang="en-US" altLang="zh-CN" kern="0" baseline="30000" dirty="0">
                <a:ea typeface="宋体" panose="02010600030101010101" pitchFamily="2" charset="-122"/>
              </a:rPr>
              <a:t>2</a:t>
            </a:r>
            <a:r>
              <a:rPr lang="en-US" altLang="zh-CN" kern="0" baseline="0" dirty="0">
                <a:ea typeface="宋体" panose="02010600030101010101" pitchFamily="2" charset="-122"/>
              </a:rPr>
              <a:t> = 1.</a:t>
            </a:r>
            <a:r>
              <a:rPr lang="en-US" altLang="zh-CN" kern="0" baseline="0" dirty="0">
                <a:solidFill>
                  <a:srgbClr val="FF0000"/>
                </a:solidFill>
                <a:ea typeface="宋体" panose="02010600030101010101" pitchFamily="2" charset="-122"/>
              </a:rPr>
              <a:t>65625</a:t>
            </a:r>
            <a:r>
              <a:rPr lang="en-US" altLang="zh-CN" kern="0" baseline="0" dirty="0">
                <a:ea typeface="宋体" panose="02010600030101010101" pitchFamily="2" charset="-122"/>
              </a:rPr>
              <a:t> x 2</a:t>
            </a:r>
            <a:r>
              <a:rPr lang="en-US" altLang="zh-CN" kern="0" baseline="30000" dirty="0">
                <a:ea typeface="宋体" panose="02010600030101010101" pitchFamily="2" charset="-122"/>
              </a:rPr>
              <a:t>(</a:t>
            </a:r>
            <a:r>
              <a:rPr lang="en-US" altLang="zh-CN" kern="0" baseline="30000" dirty="0">
                <a:solidFill>
                  <a:srgbClr val="FF0000"/>
                </a:solidFill>
                <a:ea typeface="宋体" panose="02010600030101010101" pitchFamily="2" charset="-122"/>
              </a:rPr>
              <a:t>129</a:t>
            </a:r>
            <a:r>
              <a:rPr lang="en-US" altLang="zh-CN" kern="0" baseline="30000" dirty="0">
                <a:ea typeface="宋体" panose="02010600030101010101" pitchFamily="2" charset="-122"/>
              </a:rPr>
              <a:t>-127)</a:t>
            </a:r>
            <a:r>
              <a:rPr lang="en-US" altLang="zh-CN" kern="0" baseline="0" dirty="0">
                <a:ea typeface="宋体" panose="02010600030101010101" pitchFamily="2" charset="-122"/>
              </a:rPr>
              <a:t>.</a:t>
            </a:r>
            <a:endParaRPr lang="en-US" altLang="zh-CN" kern="0" baseline="30000" dirty="0">
              <a:ea typeface="宋体" panose="02010600030101010101" pitchFamily="2" charset="-122"/>
            </a:endParaRPr>
          </a:p>
        </p:txBody>
      </p:sp>
      <p:sp>
        <p:nvSpPr>
          <p:cNvPr id="8" name="Line 1028">
            <a:extLst>
              <a:ext uri="{FF2B5EF4-FFF2-40B4-BE49-F238E27FC236}">
                <a16:creationId xmlns:a16="http://schemas.microsoft.com/office/drawing/2014/main" id="{E22E96AF-C685-4562-877A-6D92DB6E2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9890" y="2587080"/>
            <a:ext cx="157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1029">
            <a:extLst>
              <a:ext uri="{FF2B5EF4-FFF2-40B4-BE49-F238E27FC236}">
                <a16:creationId xmlns:a16="http://schemas.microsoft.com/office/drawing/2014/main" id="{FBB71D01-F8C7-4F60-8A76-471E4BA60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2100" y="2587080"/>
            <a:ext cx="1306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1030">
            <a:extLst>
              <a:ext uri="{FF2B5EF4-FFF2-40B4-BE49-F238E27FC236}">
                <a16:creationId xmlns:a16="http://schemas.microsoft.com/office/drawing/2014/main" id="{1C1EC69B-1E90-4CCF-83C9-E3F1B6BB5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526" y="2582317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Text Box 1031">
            <a:extLst>
              <a:ext uri="{FF2B5EF4-FFF2-40B4-BE49-F238E27FC236}">
                <a16:creationId xmlns:a16="http://schemas.microsoft.com/office/drawing/2014/main" id="{A2EEAD91-356C-4215-9554-1834A9923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127" y="2956882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i="1" baseline="0" dirty="0">
                <a:solidFill>
                  <a:schemeClr val="accent1"/>
                </a:solidFill>
                <a:ea typeface="宋体" panose="02010600030101010101" pitchFamily="2" charset="-122"/>
              </a:rPr>
              <a:t>sign</a:t>
            </a:r>
          </a:p>
        </p:txBody>
      </p:sp>
      <p:sp>
        <p:nvSpPr>
          <p:cNvPr id="12" name="Line 1032">
            <a:extLst>
              <a:ext uri="{FF2B5EF4-FFF2-40B4-BE49-F238E27FC236}">
                <a16:creationId xmlns:a16="http://schemas.microsoft.com/office/drawing/2014/main" id="{0300024E-1057-4471-83BB-AE5C331C8F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03648" y="2710423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033">
            <a:extLst>
              <a:ext uri="{FF2B5EF4-FFF2-40B4-BE49-F238E27FC236}">
                <a16:creationId xmlns:a16="http://schemas.microsoft.com/office/drawing/2014/main" id="{FEA79399-AF44-46E0-832D-23B1085B92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55391" y="2710423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034">
            <a:extLst>
              <a:ext uri="{FF2B5EF4-FFF2-40B4-BE49-F238E27FC236}">
                <a16:creationId xmlns:a16="http://schemas.microsoft.com/office/drawing/2014/main" id="{080057F4-336F-49E3-A13F-DF444FCDAB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6456" y="2710423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 Box 1035">
            <a:extLst>
              <a:ext uri="{FF2B5EF4-FFF2-40B4-BE49-F238E27FC236}">
                <a16:creationId xmlns:a16="http://schemas.microsoft.com/office/drawing/2014/main" id="{1A5E268C-D78A-4140-B627-ADED3669F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526" y="2940610"/>
            <a:ext cx="13260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i="1" baseline="0">
                <a:solidFill>
                  <a:schemeClr val="accent1"/>
                </a:solidFill>
                <a:ea typeface="宋体" panose="02010600030101010101" pitchFamily="2" charset="-122"/>
              </a:rPr>
              <a:t>exponent</a:t>
            </a:r>
          </a:p>
        </p:txBody>
      </p:sp>
      <p:sp>
        <p:nvSpPr>
          <p:cNvPr id="16" name="Text Box 1036">
            <a:extLst>
              <a:ext uri="{FF2B5EF4-FFF2-40B4-BE49-F238E27FC236}">
                <a16:creationId xmlns:a16="http://schemas.microsoft.com/office/drawing/2014/main" id="{7905ECBC-AB80-4EA2-8C2B-84DF71788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093" y="2940610"/>
            <a:ext cx="1124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i="1" baseline="0" dirty="0">
                <a:solidFill>
                  <a:schemeClr val="accent1"/>
                </a:solidFill>
                <a:ea typeface="宋体" panose="02010600030101010101" pitchFamily="2" charset="-122"/>
              </a:rPr>
              <a:t>fraction</a:t>
            </a: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B0B258D8-C924-4502-BF88-2DDE07EE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71438"/>
            <a:ext cx="8910638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Floating Point Example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423026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B35784-06FF-48CF-8337-EADD9BEFAB42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963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F1D01E-41C5-447E-802F-D587F0C7446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Floating-Point Operations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Will regular 2’s complement arithmetic work for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Floating Point numbers?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(</a:t>
            </a:r>
            <a:r>
              <a:rPr lang="en-US" altLang="zh-CN" sz="2000" i="1" dirty="0">
                <a:ea typeface="宋体" panose="02010600030101010101" pitchFamily="2" charset="-122"/>
              </a:rPr>
              <a:t>Hint</a:t>
            </a:r>
            <a:r>
              <a:rPr lang="en-US" altLang="zh-CN" sz="2000" dirty="0">
                <a:ea typeface="宋体" panose="02010600030101010101" pitchFamily="2" charset="-122"/>
              </a:rPr>
              <a:t>: In decimal, how do we compute 3.07 x 10</a:t>
            </a:r>
            <a:r>
              <a:rPr lang="en-US" altLang="zh-CN" sz="2000" baseline="30000" dirty="0">
                <a:ea typeface="宋体" panose="02010600030101010101" pitchFamily="2" charset="-122"/>
              </a:rPr>
              <a:t>12</a:t>
            </a:r>
            <a:r>
              <a:rPr lang="en-US" altLang="zh-CN" sz="2000" dirty="0">
                <a:ea typeface="宋体" panose="02010600030101010101" pitchFamily="2" charset="-122"/>
              </a:rPr>
              <a:t> + 9.11 x 10</a:t>
            </a:r>
            <a:r>
              <a:rPr lang="en-US" altLang="zh-CN" sz="2000" baseline="30000" dirty="0">
                <a:ea typeface="宋体" panose="02010600030101010101" pitchFamily="2" charset="-122"/>
              </a:rPr>
              <a:t>8</a:t>
            </a:r>
            <a:r>
              <a:rPr lang="en-US" altLang="zh-CN" sz="2000" dirty="0">
                <a:ea typeface="宋体" panose="02010600030101010101" pitchFamily="2" charset="-122"/>
              </a:rPr>
              <a:t>?)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4782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D05A5F-86FA-48BF-BC69-E09FF1A7273A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065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F767EA-0852-4A13-89F0-58075E29715D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Text: ASCII Characters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ASCII: Maps 128 characters to 7-bit code.</a:t>
            </a:r>
          </a:p>
          <a:p>
            <a:pPr marL="576263" lvl="1" indent="-234950"/>
            <a:r>
              <a:rPr lang="en-US" altLang="zh-CN"/>
              <a:t>both printable and non-printable (ESC, DEL, …) characters</a:t>
            </a:r>
          </a:p>
        </p:txBody>
      </p:sp>
      <p:graphicFrame>
        <p:nvGraphicFramePr>
          <p:cNvPr id="139268" name="Group 4"/>
          <p:cNvGraphicFramePr>
            <a:graphicFrameLocks noGrp="1"/>
          </p:cNvGraphicFramePr>
          <p:nvPr/>
        </p:nvGraphicFramePr>
        <p:xfrm>
          <a:off x="1308100" y="2244725"/>
          <a:ext cx="6096000" cy="4064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00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nul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dle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sp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@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P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`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p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01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soh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dc1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!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02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stx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dc2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"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03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etx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dc3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#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04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eot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dc4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$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05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enq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nak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%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U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u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06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ack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syn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&amp;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V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v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07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bel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etb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'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G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g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08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bs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(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09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ht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em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Y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y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0a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sub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*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: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J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Z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j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z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vt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esc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+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K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[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k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{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0c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np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fs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,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&lt;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\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|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0d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cr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gs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=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M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]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m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}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0e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so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rs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.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&gt;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^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~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0f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si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us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/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?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_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del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786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96BA28-0693-4F22-A386-DF9266EE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ASCII</a:t>
            </a:r>
            <a:r>
              <a:rPr lang="zh-CN" altLang="en-US" dirty="0"/>
              <a:t>（</a:t>
            </a:r>
            <a:r>
              <a:rPr lang="en-US" altLang="zh-CN" b="0" dirty="0"/>
              <a:t>American Standard Code for Information Interchange</a:t>
            </a:r>
            <a:r>
              <a:rPr lang="zh-CN" altLang="en-US" dirty="0"/>
              <a:t>）</a:t>
            </a:r>
          </a:p>
        </p:txBody>
      </p:sp>
      <p:pic>
        <p:nvPicPr>
          <p:cNvPr id="2050" name="Picture 2" descr="https://timgsa.baidu.com/timg?image&amp;quality=80&amp;size=b9999_10000&amp;sec=1603005818887&amp;di=19f3966a603a6d54e73fd69d756bae40&amp;imgtype=0&amp;src=http%3A%2F%2Fpic.baiqi008.com%2Fuploads%2Fwearurusax.jpeg">
            <a:extLst>
              <a:ext uri="{FF2B5EF4-FFF2-40B4-BE49-F238E27FC236}">
                <a16:creationId xmlns:a16="http://schemas.microsoft.com/office/drawing/2014/main" id="{D7F95CB5-F543-4D0A-808C-765B23B0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96" y="1052736"/>
            <a:ext cx="4637408" cy="54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04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764DD1-91EA-486B-A4C6-0869DE53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ASCII </a:t>
            </a:r>
            <a:r>
              <a:rPr lang="zh-CN" altLang="en-US" dirty="0"/>
              <a:t>码</a:t>
            </a:r>
          </a:p>
        </p:txBody>
      </p:sp>
      <p:pic>
        <p:nvPicPr>
          <p:cNvPr id="1026" name="Picture 2" descr="https://timgsa.baidu.com/timg?image&amp;quality=80&amp;size=b9999_10000&amp;sec=1603005656018&amp;di=c9adbe87fa17905437ca48b96c8a2296&amp;imgtype=0&amp;src=http%3A%2F%2Faliyunzixunbucket.oss-cn-beijing.aliyuncs.com%2Fjpg%2Fc5660df9e239f116f09f79824a1bf3ea.jpg%3Fx-oss-process%3Dimage%2Fresize%2Cp_100%2Fauto-orient%2C1%2Fquality%2Cq_90%2Fformat%2Cjpg%2Fwatermark%2Cimage_eXVuY2VzaGk%3D%2Ct_100">
            <a:extLst>
              <a:ext uri="{FF2B5EF4-FFF2-40B4-BE49-F238E27FC236}">
                <a16:creationId xmlns:a16="http://schemas.microsoft.com/office/drawing/2014/main" id="{A679FCB5-0427-4985-AC85-DDF77D26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8028384" cy="56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75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75F2DD-961A-4FCA-B0F3-307C286451CC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270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CFE9C6-7114-4ED0-90DD-24F65C66E948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Interesting Properties of ASCII Code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What is relationship between a decimal digit ('0', '1', …)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and its ASCII code?</a:t>
            </a:r>
          </a:p>
          <a:p>
            <a:r>
              <a:rPr lang="en-US" altLang="zh-CN">
                <a:ea typeface="宋体" panose="02010600030101010101" pitchFamily="2" charset="-122"/>
              </a:rPr>
              <a:t>What is the difference between an upper-case letter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('A', 'B', …) and its lower-case equivalent ('a', 'b', …)?</a:t>
            </a:r>
          </a:p>
          <a:p>
            <a:r>
              <a:rPr lang="en-US" altLang="zh-CN">
                <a:ea typeface="宋体" panose="02010600030101010101" pitchFamily="2" charset="-122"/>
              </a:rPr>
              <a:t>Given two ASCII characters, how do we tell which comes first in alphabetical order?</a:t>
            </a:r>
          </a:p>
          <a:p>
            <a:r>
              <a:rPr lang="en-US" altLang="zh-CN">
                <a:ea typeface="宋体" panose="02010600030101010101" pitchFamily="2" charset="-122"/>
              </a:rPr>
              <a:t>Are 128 characters enough?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 sz="2000">
                <a:ea typeface="宋体" panose="02010600030101010101" pitchFamily="2" charset="-122"/>
              </a:rPr>
              <a:t>(http://www.unicode.org/)</a:t>
            </a:r>
          </a:p>
          <a:p>
            <a:endParaRPr lang="zh-CN" altLang="en-US"/>
          </a:p>
        </p:txBody>
      </p:sp>
      <p:sp>
        <p:nvSpPr>
          <p:cNvPr id="72710" name="Text Box 4"/>
          <p:cNvSpPr txBox="1">
            <a:spLocks noChangeArrowheads="1"/>
          </p:cNvSpPr>
          <p:nvPr/>
        </p:nvSpPr>
        <p:spPr bwMode="auto">
          <a:xfrm>
            <a:off x="1187450" y="4868863"/>
            <a:ext cx="5791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i="1" baseline="0">
                <a:latin typeface="Franklin Gothic Book" pitchFamily="34" charset="0"/>
                <a:ea typeface="宋体" panose="02010600030101010101" pitchFamily="2" charset="-122"/>
              </a:rPr>
              <a:t>No new operations -- integer arithmetic and logic.</a:t>
            </a:r>
          </a:p>
        </p:txBody>
      </p:sp>
    </p:spTree>
    <p:extLst>
      <p:ext uri="{BB962C8B-B14F-4D97-AF65-F5344CB8AC3E}">
        <p14:creationId xmlns:p14="http://schemas.microsoft.com/office/powerpoint/2010/main" val="3859159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1962B2-0C73-4C5B-8616-34944709AB16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373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1B6B51-A8CF-4565-A0B7-ED15DC82C526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Other Data Types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Text strings</a:t>
            </a:r>
          </a:p>
          <a:p>
            <a:pPr lvl="1"/>
            <a:r>
              <a:rPr lang="en-US" altLang="zh-CN"/>
              <a:t>sequence of characters, terminated with NULL (0)</a:t>
            </a:r>
          </a:p>
          <a:p>
            <a:pPr lvl="1"/>
            <a:r>
              <a:rPr lang="en-US" altLang="zh-CN"/>
              <a:t>typically, no hardware support</a:t>
            </a:r>
          </a:p>
          <a:p>
            <a:r>
              <a:rPr lang="en-US" altLang="zh-CN">
                <a:ea typeface="宋体" panose="02010600030101010101" pitchFamily="2" charset="-122"/>
              </a:rPr>
              <a:t>Image</a:t>
            </a:r>
          </a:p>
          <a:p>
            <a:pPr lvl="1"/>
            <a:r>
              <a:rPr lang="en-US" altLang="zh-CN"/>
              <a:t>array of pixels</a:t>
            </a:r>
          </a:p>
          <a:p>
            <a:pPr lvl="2"/>
            <a:r>
              <a:rPr lang="en-US" altLang="zh-CN"/>
              <a:t>monochrome: one bit (1/0 = black/white)</a:t>
            </a:r>
          </a:p>
          <a:p>
            <a:pPr lvl="2"/>
            <a:r>
              <a:rPr lang="en-US" altLang="zh-CN"/>
              <a:t>color: red, green, blue (RGB) components (e.g., 8 bits each)</a:t>
            </a:r>
          </a:p>
          <a:p>
            <a:pPr lvl="2"/>
            <a:r>
              <a:rPr lang="en-US" altLang="zh-CN"/>
              <a:t>other properties: transparency</a:t>
            </a:r>
          </a:p>
          <a:p>
            <a:pPr lvl="1"/>
            <a:r>
              <a:rPr lang="en-US" altLang="zh-CN"/>
              <a:t>hardware support:</a:t>
            </a:r>
          </a:p>
          <a:p>
            <a:pPr lvl="2"/>
            <a:r>
              <a:rPr lang="en-US" altLang="zh-CN"/>
              <a:t>typically none, in general-purpose processors</a:t>
            </a:r>
          </a:p>
          <a:p>
            <a:pPr lvl="2"/>
            <a:r>
              <a:rPr lang="en-US" altLang="zh-CN"/>
              <a:t>MMX -- multiple 8-bit operations on 32-bit word</a:t>
            </a:r>
          </a:p>
          <a:p>
            <a:r>
              <a:rPr lang="en-US" altLang="zh-CN">
                <a:ea typeface="宋体" panose="02010600030101010101" pitchFamily="2" charset="-122"/>
              </a:rPr>
              <a:t>Sound</a:t>
            </a:r>
          </a:p>
          <a:p>
            <a:pPr lvl="1"/>
            <a:r>
              <a:rPr lang="en-US" altLang="zh-CN"/>
              <a:t>sequence of fixed-point numbers</a:t>
            </a:r>
          </a:p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15ECEB-A633-4093-86BB-043F81E2579A}"/>
              </a:ext>
            </a:extLst>
          </p:cNvPr>
          <p:cNvSpPr txBox="1"/>
          <p:nvPr/>
        </p:nvSpPr>
        <p:spPr>
          <a:xfrm>
            <a:off x="1043608" y="57332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0" dirty="0"/>
              <a:t>Within the Computer: Everything is a Number.</a:t>
            </a:r>
            <a:endParaRPr lang="zh-CN" altLang="en-US" sz="2400" b="1" baseline="0" dirty="0"/>
          </a:p>
        </p:txBody>
      </p:sp>
    </p:spTree>
    <p:extLst>
      <p:ext uri="{BB962C8B-B14F-4D97-AF65-F5344CB8AC3E}">
        <p14:creationId xmlns:p14="http://schemas.microsoft.com/office/powerpoint/2010/main" val="2476330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F7E36F-6187-4E7E-9BD3-E9821CCF954D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475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ECCCB5-AAE0-4B0C-B952-21921C62FE60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LC-3 Data Types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66700" indent="-266700"/>
            <a:r>
              <a:rPr lang="en-US" altLang="zh-CN" dirty="0">
                <a:ea typeface="宋体" panose="02010600030101010101" pitchFamily="2" charset="-122"/>
              </a:rPr>
              <a:t>Some data types are supported directly by the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instruction set architecture.</a:t>
            </a:r>
          </a:p>
          <a:p>
            <a:pPr marL="266700" indent="-266700"/>
            <a:r>
              <a:rPr lang="en-US" altLang="zh-CN" dirty="0">
                <a:ea typeface="宋体" panose="02010600030101010101" pitchFamily="2" charset="-122"/>
              </a:rPr>
              <a:t>For LC-3, there is only one supported data type:</a:t>
            </a:r>
          </a:p>
          <a:p>
            <a:pPr marL="681038" lvl="1" indent="-234950"/>
            <a:r>
              <a:rPr lang="en-US" altLang="zh-CN" dirty="0"/>
              <a:t>16-bit 2’s complement signed integer</a:t>
            </a:r>
          </a:p>
          <a:p>
            <a:pPr marL="681038" lvl="1" indent="-234950"/>
            <a:r>
              <a:rPr lang="en-US" altLang="zh-CN" dirty="0"/>
              <a:t>Operations: ADD, AND, NOT</a:t>
            </a:r>
            <a:endParaRPr lang="en-US" altLang="zh-CN" dirty="0">
              <a:ea typeface="宋体" panose="02010600030101010101" pitchFamily="2" charset="-122"/>
            </a:endParaRPr>
          </a:p>
          <a:p>
            <a:pPr marL="266700" indent="-266700"/>
            <a:r>
              <a:rPr lang="en-US" altLang="zh-CN" dirty="0">
                <a:ea typeface="宋体" panose="02010600030101010101" pitchFamily="2" charset="-122"/>
              </a:rPr>
              <a:t>Other data types are supported by </a:t>
            </a:r>
            <a:r>
              <a:rPr lang="en-US" altLang="zh-CN" u="sng" dirty="0">
                <a:ea typeface="宋体" panose="02010600030101010101" pitchFamily="2" charset="-122"/>
              </a:rPr>
              <a:t>interpreting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16-bit values as logical, text, fixed-point, etc.,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in the software that we write.</a:t>
            </a:r>
          </a:p>
        </p:txBody>
      </p:sp>
    </p:spTree>
    <p:extLst>
      <p:ext uri="{BB962C8B-B14F-4D97-AF65-F5344CB8AC3E}">
        <p14:creationId xmlns:p14="http://schemas.microsoft.com/office/powerpoint/2010/main" val="3486444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49641-31B9-48BD-B5DC-BE8C00AB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D2554F-0AEA-4B14-9C60-AB601725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Everything in a computer is a number, in fact only 0 and 1.</a:t>
            </a:r>
          </a:p>
          <a:p>
            <a:r>
              <a:rPr lang="en-US" altLang="zh-CN" dirty="0"/>
              <a:t>Integers are interpreted by adhering to fixed length</a:t>
            </a:r>
          </a:p>
          <a:p>
            <a:r>
              <a:rPr lang="en-US" altLang="zh-CN" dirty="0"/>
              <a:t>Negative numbers are represented with Two’s complement</a:t>
            </a:r>
          </a:p>
          <a:p>
            <a:r>
              <a:rPr lang="en-US" altLang="zh-CN" dirty="0"/>
              <a:t>Overflows can be detected utilizing the carry bit</a:t>
            </a:r>
          </a:p>
          <a:p>
            <a:r>
              <a:rPr lang="en-US" altLang="zh-CN" dirty="0"/>
              <a:t>We will get into some more representations later when we talk about floating point</a:t>
            </a:r>
          </a:p>
          <a:p>
            <a:r>
              <a:rPr lang="en-US" altLang="zh-CN" dirty="0"/>
              <a:t>Sign Magnitude &amp; Biased representations are needed in floating point for specific uses</a:t>
            </a:r>
          </a:p>
          <a:p>
            <a:r>
              <a:rPr lang="en-US" altLang="zh-CN" dirty="0"/>
              <a:t>Not going to talk about ‘1s complement’, its a joke that nobody uses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7491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BAC013-4019-45EC-8B2E-DEFD641428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18C75BF-420F-46A9-BC7D-C03727AB3FB9}" type="datetime1">
              <a:rPr lang="zh-CN" altLang="en-US" smtClean="0"/>
              <a:pPr>
                <a:defRPr/>
              </a:pPr>
              <a:t>2023/9/14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100E47-C29E-45EE-BC11-627AAA30E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Hong An @CS of USTC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5F9FED-D858-4F48-9CD2-C9EEFCCE4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59C821A-6763-4EB6-8588-90DEC9026826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B24732F-3E00-45C4-8669-63C5C8DF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Assignments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05AE9F8-ED45-4CF2-A2D1-AF5ECB9F8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2.4-2.6; 2.10-2.12;2.17; 2.20;2.24; 2.34; 2.37; 2.39; 2.43; 2.51; 2.54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117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433E8E-CADD-49AA-A3C2-A6F1E0D18F7B}"/>
              </a:ext>
            </a:extLst>
          </p:cNvPr>
          <p:cNvSpPr/>
          <p:nvPr/>
        </p:nvSpPr>
        <p:spPr bwMode="auto">
          <a:xfrm>
            <a:off x="112099" y="46525"/>
            <a:ext cx="2227653" cy="790186"/>
          </a:xfrm>
          <a:prstGeom prst="rect">
            <a:avLst/>
          </a:prstGeom>
          <a:gradFill flip="none" rotWithShape="1">
            <a:gsLst>
              <a:gs pos="0">
                <a:srgbClr val="0074BF">
                  <a:shade val="30000"/>
                  <a:satMod val="115000"/>
                </a:srgbClr>
              </a:gs>
              <a:gs pos="50000">
                <a:srgbClr val="0074BF">
                  <a:shade val="67500"/>
                  <a:satMod val="115000"/>
                </a:srgbClr>
              </a:gs>
              <a:gs pos="100000">
                <a:srgbClr val="0074B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2099" y="226175"/>
            <a:ext cx="202302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28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Outline</a:t>
            </a:r>
            <a:endParaRPr lang="zh-CN" altLang="en-US" sz="28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F1B308A-CA54-4F7B-952B-42D5980E3D72}"/>
              </a:ext>
            </a:extLst>
          </p:cNvPr>
          <p:cNvGrpSpPr/>
          <p:nvPr/>
        </p:nvGrpSpPr>
        <p:grpSpPr>
          <a:xfrm>
            <a:off x="438669" y="1768676"/>
            <a:ext cx="8196226" cy="647021"/>
            <a:chOff x="473592" y="1768676"/>
            <a:chExt cx="8196226" cy="647021"/>
          </a:xfrm>
        </p:grpSpPr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FBFB4F98-A1B6-4B54-9432-9B1BAD84A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835" y="1861642"/>
              <a:ext cx="7418983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Operations on Bits: Arithmetic and Logical</a:t>
              </a: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10064102-F5B2-40A8-A097-05F8C082B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176867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93F16C4-A290-47B9-BA72-08B73E244C4D}"/>
                </a:ext>
              </a:extLst>
            </p:cNvPr>
            <p:cNvCxnSpPr/>
            <p:nvPr/>
          </p:nvCxnSpPr>
          <p:spPr>
            <a:xfrm>
              <a:off x="474181" y="2415697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403CC22-3F7B-426E-BC86-33118B59D2B4}"/>
              </a:ext>
            </a:extLst>
          </p:cNvPr>
          <p:cNvGrpSpPr/>
          <p:nvPr/>
        </p:nvGrpSpPr>
        <p:grpSpPr>
          <a:xfrm>
            <a:off x="438669" y="3351456"/>
            <a:ext cx="8165779" cy="653608"/>
            <a:chOff x="438669" y="3351456"/>
            <a:chExt cx="8165779" cy="653608"/>
          </a:xfrm>
        </p:grpSpPr>
        <p:sp>
          <p:nvSpPr>
            <p:cNvPr id="32" name="Text Box 17">
              <a:extLst>
                <a:ext uri="{FF2B5EF4-FFF2-40B4-BE49-F238E27FC236}">
                  <a16:creationId xmlns:a16="http://schemas.microsoft.com/office/drawing/2014/main" id="{EF1DEE29-9275-45CA-A1C1-B2DD20A33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  <p:sp>
          <p:nvSpPr>
            <p:cNvPr id="33" name="矩形 17">
              <a:extLst>
                <a:ext uri="{FF2B5EF4-FFF2-40B4-BE49-F238E27FC236}">
                  <a16:creationId xmlns:a16="http://schemas.microsoft.com/office/drawing/2014/main" id="{8D3CB30D-E9CE-4AAA-8189-C4674F81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3444421"/>
              <a:ext cx="7344816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Summary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80CF5E8-68AF-4F8B-B510-DB9A7B9CCB03}"/>
                </a:ext>
              </a:extLst>
            </p:cNvPr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8835617-2E0F-4BDD-BF0B-4F639AAE8BC2}"/>
              </a:ext>
            </a:extLst>
          </p:cNvPr>
          <p:cNvGrpSpPr/>
          <p:nvPr/>
        </p:nvGrpSpPr>
        <p:grpSpPr>
          <a:xfrm>
            <a:off x="438669" y="2554177"/>
            <a:ext cx="8165779" cy="658799"/>
            <a:chOff x="438669" y="2554177"/>
            <a:chExt cx="8165779" cy="658799"/>
          </a:xfrm>
        </p:grpSpPr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CE5C1212-F8ED-4FB6-A797-C6AFBC179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2554177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71D289C4-D39F-4710-BBD5-91958FB2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2647143"/>
              <a:ext cx="7344816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Other Representation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27503D4-1039-4406-BA5B-9D61A87E45D7}"/>
                </a:ext>
              </a:extLst>
            </p:cNvPr>
            <p:cNvCxnSpPr/>
            <p:nvPr/>
          </p:nvCxnSpPr>
          <p:spPr>
            <a:xfrm>
              <a:off x="438669" y="3207785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0B97DD4-DFAF-460E-BBC2-FAD7477409F4}"/>
                </a:ext>
              </a:extLst>
            </p:cNvPr>
            <p:cNvCxnSpPr/>
            <p:nvPr/>
          </p:nvCxnSpPr>
          <p:spPr>
            <a:xfrm>
              <a:off x="474181" y="3212976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631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152D0F-5525-4C36-B6B3-2DB374864A7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168A5-8379-4505-AF28-37E29BEC061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Operations: Arithmetic and Logical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3361"/>
            <a:ext cx="8686800" cy="5330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Recall: a data type includes </a:t>
            </a:r>
            <a:r>
              <a:rPr lang="en-US" altLang="zh-CN" i="1" dirty="0">
                <a:solidFill>
                  <a:schemeClr val="accent2"/>
                </a:solidFill>
                <a:ea typeface="宋体" panose="02010600030101010101" pitchFamily="2" charset="-122"/>
              </a:rPr>
              <a:t>representation</a:t>
            </a:r>
            <a:r>
              <a:rPr lang="en-US" altLang="zh-CN" dirty="0">
                <a:ea typeface="宋体" panose="02010600030101010101" pitchFamily="2" charset="-122"/>
              </a:rPr>
              <a:t> and </a:t>
            </a:r>
            <a:r>
              <a:rPr lang="en-US" altLang="zh-CN" i="1" dirty="0">
                <a:solidFill>
                  <a:schemeClr val="accent2"/>
                </a:solidFill>
                <a:ea typeface="宋体" panose="02010600030101010101" pitchFamily="2" charset="-122"/>
              </a:rPr>
              <a:t>operations</a:t>
            </a:r>
            <a:r>
              <a:rPr lang="en-US" altLang="zh-CN" dirty="0">
                <a:ea typeface="宋体" panose="02010600030101010101" pitchFamily="2" charset="-122"/>
              </a:rPr>
              <a:t>. We now have a good representation for signed integers, so let’s look at some arithmetic operations:</a:t>
            </a:r>
          </a:p>
          <a:p>
            <a:pPr marL="576263" lvl="1" indent="-234950"/>
            <a:r>
              <a:rPr lang="en-US" altLang="zh-CN" dirty="0">
                <a:solidFill>
                  <a:srgbClr val="CE0000"/>
                </a:solidFill>
                <a:latin typeface="Courier"/>
              </a:rPr>
              <a:t>Addition</a:t>
            </a:r>
          </a:p>
          <a:p>
            <a:pPr marL="576263" lvl="1" indent="-234950"/>
            <a:r>
              <a:rPr lang="en-US" altLang="zh-CN" dirty="0">
                <a:solidFill>
                  <a:srgbClr val="CE0000"/>
                </a:solidFill>
                <a:latin typeface="Courier"/>
              </a:rPr>
              <a:t>Subtraction</a:t>
            </a:r>
          </a:p>
          <a:p>
            <a:pPr marL="576263" lvl="1" indent="-234950"/>
            <a:r>
              <a:rPr lang="en-US" altLang="zh-CN" dirty="0">
                <a:solidFill>
                  <a:srgbClr val="CE0000"/>
                </a:solidFill>
                <a:latin typeface="Courier"/>
              </a:rPr>
              <a:t>Sign Extension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We’ll also look at overflow conditions for addition.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Multiplication, division, etc., can be built from these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basic operations.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Logical operations are also useful:</a:t>
            </a:r>
          </a:p>
          <a:p>
            <a:pPr marL="576263" lvl="1" indent="-234950"/>
            <a:r>
              <a:rPr lang="en-US" altLang="zh-CN" dirty="0">
                <a:solidFill>
                  <a:srgbClr val="CE0000"/>
                </a:solidFill>
                <a:latin typeface="Courier"/>
              </a:rPr>
              <a:t>AND</a:t>
            </a:r>
          </a:p>
          <a:p>
            <a:pPr marL="576263" lvl="1" indent="-234950"/>
            <a:r>
              <a:rPr lang="en-US" altLang="zh-CN" dirty="0">
                <a:solidFill>
                  <a:srgbClr val="CE0000"/>
                </a:solidFill>
                <a:latin typeface="Courier"/>
              </a:rPr>
              <a:t>OR</a:t>
            </a:r>
          </a:p>
          <a:p>
            <a:pPr marL="576263" lvl="1" indent="-234950"/>
            <a:r>
              <a:rPr lang="en-US" altLang="zh-CN" dirty="0">
                <a:solidFill>
                  <a:srgbClr val="CE0000"/>
                </a:solidFill>
                <a:latin typeface="Courier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49743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54FF10-B125-499A-BEB4-F5D81AE1501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F28A8-6F76-455B-89EA-E1121DCFDFA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Addition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2187" y="987896"/>
            <a:ext cx="8839200" cy="5105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As we’ve discussed, 2’s comp. addition is just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binary addition.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assume all integers have the same number of bits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ignore carry out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for now, assume that sum fits in n-bit 2’s comp. representation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914400" y="3733800"/>
            <a:ext cx="7162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01101000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(104)	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11110110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+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11110000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(-16)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+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(-9)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01011000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(88)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(-19)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9425" y="6110287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Assuming 8-bit 2’s complement numbers.</a:t>
            </a:r>
          </a:p>
        </p:txBody>
      </p:sp>
    </p:spTree>
    <p:extLst>
      <p:ext uri="{BB962C8B-B14F-4D97-AF65-F5344CB8AC3E}">
        <p14:creationId xmlns:p14="http://schemas.microsoft.com/office/powerpoint/2010/main" val="168380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B2AB39-15D1-40F5-BB91-CBFA320FA91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D9997-5EA4-4580-A7C6-71234D1DC9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Subtraction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980728"/>
            <a:ext cx="8375650" cy="52435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Negate subtrahend (2nd no.) and add.</a:t>
            </a:r>
          </a:p>
          <a:p>
            <a:pPr marL="576263" lvl="1" indent="-234950"/>
            <a:r>
              <a:rPr lang="en-US" altLang="zh-CN" dirty="0"/>
              <a:t>assume all integers have the same number of bits</a:t>
            </a:r>
          </a:p>
          <a:p>
            <a:pPr marL="576263" lvl="1" indent="-234950"/>
            <a:r>
              <a:rPr lang="en-US" altLang="zh-CN" dirty="0"/>
              <a:t>ignore carry out</a:t>
            </a:r>
          </a:p>
          <a:p>
            <a:pPr marL="576263" lvl="1" indent="-234950"/>
            <a:r>
              <a:rPr lang="en-US" altLang="zh-CN" dirty="0"/>
              <a:t>for now, assume that difference fits in n-bit 2’s comp. representation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7162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01101000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(104)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11110110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(-10)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-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00010000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(16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) 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+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(-9)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                                     01101000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(104)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11110110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(-10)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+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11110000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(-16)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+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(9)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01011000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(88)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(-1)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479425" y="6110287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Assuming 8-bit 2’s complement numbers.</a:t>
            </a:r>
          </a:p>
        </p:txBody>
      </p:sp>
    </p:spTree>
    <p:extLst>
      <p:ext uri="{BB962C8B-B14F-4D97-AF65-F5344CB8AC3E}">
        <p14:creationId xmlns:p14="http://schemas.microsoft.com/office/powerpoint/2010/main" val="272305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9CF6C8-1E41-49DE-BE51-C08FAC18FEA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DF62C-FE55-401C-8F0A-3C3A0A5B82A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Sign Extension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To add two numbers, we must represent them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with the same number of bits.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If we just pad with zeroes on the left: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Instead, replicate the MS bit -- the sign bit: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1295400" y="2362200"/>
            <a:ext cx="6111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863600" algn="l"/>
                <a:tab pos="2173288" algn="l"/>
                <a:tab pos="38242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863600" algn="l"/>
                <a:tab pos="2173288" algn="l"/>
                <a:tab pos="3824288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863600" algn="l"/>
                <a:tab pos="2173288" algn="l"/>
                <a:tab pos="38242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863600" algn="l"/>
                <a:tab pos="2173288" algn="l"/>
                <a:tab pos="382428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2173288" algn="l"/>
                <a:tab pos="3824288" algn="l"/>
              </a:tabLst>
              <a:defRPr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4-bit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8-bit</a:t>
            </a:r>
            <a:endParaRPr kumimoji="0" lang="en-US" altLang="zh-CN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2173288" algn="l"/>
                <a:tab pos="3824288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(4)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00000100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(still 4)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2173288" algn="l"/>
                <a:tab pos="3824288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(-4)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00001100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(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12, not -4)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1295400" y="4572000"/>
            <a:ext cx="6111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863600" algn="l"/>
                <a:tab pos="2173288" algn="l"/>
                <a:tab pos="38242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863600" algn="l"/>
                <a:tab pos="2173288" algn="l"/>
                <a:tab pos="3824288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863600" algn="l"/>
                <a:tab pos="2173288" algn="l"/>
                <a:tab pos="38242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863600" algn="l"/>
                <a:tab pos="2173288" algn="l"/>
                <a:tab pos="382428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2173288" algn="l"/>
                <a:tab pos="3824288" algn="l"/>
              </a:tabLst>
              <a:defRPr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4-bit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8-bit</a:t>
            </a:r>
            <a:endParaRPr kumimoji="0" lang="en-US" altLang="zh-CN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2173288" algn="l"/>
                <a:tab pos="3824288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(4)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00000100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(still 4)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2173288" algn="l"/>
                <a:tab pos="3824288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(-4)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11111100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(still -4)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4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5C3BCD-86D4-442E-AB38-2A16124F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if too big/small?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6E33D7-8D06-4583-9F55-68F44E9BD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Integer and floating-point operations can lead to results too big/small to store within their representations: </a:t>
            </a:r>
            <a:r>
              <a:rPr lang="en-US" altLang="zh-CN" dirty="0">
                <a:solidFill>
                  <a:schemeClr val="accent1"/>
                </a:solidFill>
              </a:rPr>
              <a:t>overflow/underflow</a:t>
            </a:r>
          </a:p>
          <a:p>
            <a:r>
              <a:rPr lang="en-US" altLang="zh-CN" dirty="0"/>
              <a:t>Binary bit patterns are simply representatives of</a:t>
            </a:r>
            <a:br>
              <a:rPr lang="en-US" altLang="zh-CN" dirty="0"/>
            </a:br>
            <a:r>
              <a:rPr lang="en-US" altLang="zh-CN" dirty="0"/>
              <a:t>numbers. Abstraction!</a:t>
            </a:r>
          </a:p>
          <a:p>
            <a:pPr lvl="1"/>
            <a:r>
              <a:rPr lang="en-US" altLang="zh-CN" dirty="0"/>
              <a:t>Strictly speaking they are called “numerals”. </a:t>
            </a:r>
          </a:p>
          <a:p>
            <a:r>
              <a:rPr lang="en-US" altLang="zh-CN" dirty="0"/>
              <a:t>Numerals really have an ∞ number of digits </a:t>
            </a:r>
          </a:p>
          <a:p>
            <a:r>
              <a:rPr lang="en-US" altLang="zh-CN" dirty="0"/>
              <a:t>However, a computer is equipped with register, memory unit of finite length (limited number of bits)  </a:t>
            </a:r>
          </a:p>
          <a:p>
            <a:r>
              <a:rPr lang="en-US" altLang="zh-CN" dirty="0"/>
              <a:t>If result of add (or -, *, / ) cannot be represented by</a:t>
            </a:r>
            <a:br>
              <a:rPr lang="en-US" altLang="zh-CN" dirty="0"/>
            </a:br>
            <a:r>
              <a:rPr lang="en-US" altLang="zh-CN" dirty="0"/>
              <a:t>these finite bits in a computer, we say </a:t>
            </a:r>
            <a:r>
              <a:rPr lang="en-US" altLang="zh-CN" dirty="0">
                <a:solidFill>
                  <a:schemeClr val="accent1"/>
                </a:solidFill>
              </a:rPr>
              <a:t>overflow</a:t>
            </a:r>
            <a:r>
              <a:rPr lang="en-US" altLang="zh-CN" dirty="0"/>
              <a:t> occurred 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297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841B4C-B788-42A8-8DB4-2680D095592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C0E3DD-D2CE-4997-A9DD-1A52CB8568F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Overflow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685212" cy="5243513"/>
          </a:xfrm>
        </p:spPr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If operands are too big, then sum cannot be represented as an </a:t>
            </a:r>
            <a:r>
              <a:rPr lang="en-US" altLang="zh-CN" i="1" dirty="0">
                <a:ea typeface="宋体" panose="02010600030101010101" pitchFamily="2" charset="-122"/>
              </a:rPr>
              <a:t>n</a:t>
            </a:r>
            <a:r>
              <a:rPr lang="en-US" altLang="zh-CN" dirty="0">
                <a:ea typeface="宋体" panose="02010600030101010101" pitchFamily="2" charset="-122"/>
              </a:rPr>
              <a:t>-bit 2’s comp number.</a:t>
            </a:r>
          </a:p>
          <a:p>
            <a:pPr marL="0" indent="0"/>
            <a:endParaRPr lang="en-US" altLang="zh-CN" dirty="0">
              <a:ea typeface="宋体" panose="02010600030101010101" pitchFamily="2" charset="-122"/>
            </a:endParaRPr>
          </a:p>
          <a:p>
            <a:pPr marL="0" indent="0"/>
            <a:endParaRPr lang="en-US" altLang="zh-CN" dirty="0">
              <a:ea typeface="宋体" panose="02010600030101010101" pitchFamily="2" charset="-122"/>
            </a:endParaRPr>
          </a:p>
          <a:p>
            <a:pPr marL="0" indent="0"/>
            <a:endParaRPr lang="en-US" altLang="zh-CN" dirty="0">
              <a:ea typeface="宋体" panose="02010600030101010101" pitchFamily="2" charset="-122"/>
            </a:endParaRPr>
          </a:p>
          <a:p>
            <a:pPr marL="0" indent="0"/>
            <a:endParaRPr lang="en-US" altLang="zh-CN" dirty="0">
              <a:ea typeface="宋体" panose="02010600030101010101" pitchFamily="2" charset="-122"/>
            </a:endParaRPr>
          </a:p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We have overflow if: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signs of both operands are the same, and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sign of sum is different.</a:t>
            </a:r>
          </a:p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Another test -- easy for hardware:</a:t>
            </a:r>
          </a:p>
          <a:p>
            <a:pPr marL="576263" lvl="1" indent="-234950"/>
            <a:r>
              <a:rPr lang="en-US" altLang="zh-CN" dirty="0">
                <a:solidFill>
                  <a:srgbClr val="FF0000"/>
                </a:solidFill>
                <a:latin typeface="Courier"/>
              </a:rPr>
              <a:t>carry into MS bit does not equal carry out</a:t>
            </a: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1077913" y="2154238"/>
            <a:ext cx="7162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01000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(8)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11000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(-8)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+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01001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(9)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+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10111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(-9)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10001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(-15)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01111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(+15)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755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1_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4076</TotalTime>
  <Pages>0</Pages>
  <Words>2140</Words>
  <Characters>0</Characters>
  <Application>Microsoft Office PowerPoint</Application>
  <DocSecurity>0</DocSecurity>
  <PresentationFormat>全屏显示(4:3)</PresentationFormat>
  <Lines>0</Lines>
  <Paragraphs>659</Paragraphs>
  <Slides>29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52" baseType="lpstr">
      <vt:lpstr>Courier</vt:lpstr>
      <vt:lpstr>CourierPS</vt:lpstr>
      <vt:lpstr>Gungsuh</vt:lpstr>
      <vt:lpstr>仿宋</vt:lpstr>
      <vt:lpstr>黑体</vt:lpstr>
      <vt:lpstr>华文楷体</vt:lpstr>
      <vt:lpstr>华文新魏</vt:lpstr>
      <vt:lpstr>楷体</vt:lpstr>
      <vt:lpstr>微软雅黑</vt:lpstr>
      <vt:lpstr>Arial</vt:lpstr>
      <vt:lpstr>Calibri</vt:lpstr>
      <vt:lpstr>Cambria Math</vt:lpstr>
      <vt:lpstr>Corbel</vt:lpstr>
      <vt:lpstr>Franklin Gothic Book</vt:lpstr>
      <vt:lpstr>Franklin Gothic Demi</vt:lpstr>
      <vt:lpstr>Garamond</vt:lpstr>
      <vt:lpstr>Tahoma</vt:lpstr>
      <vt:lpstr>Wingdings</vt:lpstr>
      <vt:lpstr>Wingdings 3</vt:lpstr>
      <vt:lpstr>1_Office 主题​​</vt:lpstr>
      <vt:lpstr>1_学术交流模板3-中文</vt:lpstr>
      <vt:lpstr>公式</vt:lpstr>
      <vt:lpstr>Equation</vt:lpstr>
      <vt:lpstr>Chapter 2-2   Operations and Other Data Types</vt:lpstr>
      <vt:lpstr>PowerPoint 演示文稿</vt:lpstr>
      <vt:lpstr>PowerPoint 演示文稿</vt:lpstr>
      <vt:lpstr>Operations: Arithmetic and Logical</vt:lpstr>
      <vt:lpstr>Addition</vt:lpstr>
      <vt:lpstr>Subtraction</vt:lpstr>
      <vt:lpstr>Sign Extension</vt:lpstr>
      <vt:lpstr>What if too big/small? </vt:lpstr>
      <vt:lpstr>Overflow</vt:lpstr>
      <vt:lpstr>Logical Operations</vt:lpstr>
      <vt:lpstr>Examples of Logical Operations</vt:lpstr>
      <vt:lpstr>PowerPoint 演示文稿</vt:lpstr>
      <vt:lpstr>Fractions: Fixed-Point</vt:lpstr>
      <vt:lpstr>PowerPoint 演示文稿</vt:lpstr>
      <vt:lpstr>Very Large and Very Small Data</vt:lpstr>
      <vt:lpstr>Very Large and Very Small Data</vt:lpstr>
      <vt:lpstr>Very Large and Very Small: Floating-Point</vt:lpstr>
      <vt:lpstr>Floating Point Example</vt:lpstr>
      <vt:lpstr>Floating Point Example</vt:lpstr>
      <vt:lpstr>Floating Point Example</vt:lpstr>
      <vt:lpstr>Floating-Point Operations</vt:lpstr>
      <vt:lpstr>Text: ASCII Characters</vt:lpstr>
      <vt:lpstr>ASCII（American Standard Code for Information Interchange）</vt:lpstr>
      <vt:lpstr>ASCII 码</vt:lpstr>
      <vt:lpstr>Interesting Properties of ASCII Code</vt:lpstr>
      <vt:lpstr>Other Data Types</vt:lpstr>
      <vt:lpstr>LC-3 Data Types</vt:lpstr>
      <vt:lpstr>Summary</vt:lpstr>
      <vt:lpstr>Assignments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Miao Fuyou</cp:lastModifiedBy>
  <cp:revision>636</cp:revision>
  <cp:lastPrinted>1601-01-01T00:00:00Z</cp:lastPrinted>
  <dcterms:created xsi:type="dcterms:W3CDTF">2012-09-03T16:09:03Z</dcterms:created>
  <dcterms:modified xsi:type="dcterms:W3CDTF">2023-09-14T03:16:43Z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